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76" r:id="rId3"/>
    <p:sldId id="278" r:id="rId4"/>
    <p:sldId id="279" r:id="rId5"/>
    <p:sldId id="280" r:id="rId6"/>
    <p:sldId id="281" r:id="rId7"/>
    <p:sldId id="282" r:id="rId8"/>
    <p:sldId id="269" r:id="rId9"/>
  </p:sldIdLst>
  <p:sldSz cx="9144000" cy="6858000" type="screen4x3"/>
  <p:notesSz cx="6797675" cy="99298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841"/>
    <a:srgbClr val="7D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9" autoAdjust="0"/>
    <p:restoredTop sz="94660"/>
  </p:normalViewPr>
  <p:slideViewPr>
    <p:cSldViewPr>
      <p:cViewPr varScale="1">
        <p:scale>
          <a:sx n="166" d="100"/>
          <a:sy n="166" d="100"/>
        </p:scale>
        <p:origin x="1577" y="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F466D385-F5A1-45C3-96E8-E91A97AE82BD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EAEAA7FA-D89A-47F7-95F8-1A3DC9145C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956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5926" y="461570"/>
            <a:ext cx="7246490" cy="759611"/>
          </a:xfrm>
        </p:spPr>
        <p:txBody>
          <a:bodyPr anchor="b">
            <a:noAutofit/>
          </a:bodyPr>
          <a:lstStyle>
            <a:lvl1pPr algn="ctr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6400" y="1456268"/>
            <a:ext cx="8195733" cy="4820003"/>
          </a:xfrm>
        </p:spPr>
        <p:txBody>
          <a:bodyPr/>
          <a:lstStyle>
            <a:lvl1pPr marL="0" indent="0" algn="ctr">
              <a:buNone/>
              <a:defRPr sz="1800" baseline="0"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160-3808-48CE-8DF1-3A9F9774B083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9C92-1EC5-4295-AA93-FD023E93D778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275492" y="450348"/>
            <a:ext cx="729826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 flipH="1">
            <a:off x="8689080" y="841375"/>
            <a:ext cx="19865" cy="588010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>
            <a:endCxn id="17" idx="2"/>
          </p:cNvCxnSpPr>
          <p:nvPr userDrawn="1"/>
        </p:nvCxnSpPr>
        <p:spPr>
          <a:xfrm>
            <a:off x="275835" y="450348"/>
            <a:ext cx="17585" cy="549740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 userDrawn="1"/>
        </p:nvCxnSpPr>
        <p:spPr>
          <a:xfrm>
            <a:off x="787563" y="6721475"/>
            <a:ext cx="790151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ogen 16"/>
          <p:cNvSpPr/>
          <p:nvPr userDrawn="1"/>
        </p:nvSpPr>
        <p:spPr>
          <a:xfrm rot="10800000">
            <a:off x="293420" y="5174029"/>
            <a:ext cx="1028700" cy="1547446"/>
          </a:xfrm>
          <a:prstGeom prst="arc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16" y="59324"/>
            <a:ext cx="1471461" cy="7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1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EB81-D71F-4FB0-A61B-9952E66B10F5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5D3-80D8-4497-A252-C7067FE923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69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EB81-D71F-4FB0-A61B-9952E66B10F5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5D3-80D8-4497-A252-C7067FE923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396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EB81-D71F-4FB0-A61B-9952E66B10F5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5D3-80D8-4497-A252-C7067FE923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06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EB81-D71F-4FB0-A61B-9952E66B10F5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5D3-80D8-4497-A252-C7067FE923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09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EB81-D71F-4FB0-A61B-9952E66B10F5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5D3-80D8-4497-A252-C7067FE923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29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EB81-D71F-4FB0-A61B-9952E66B10F5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5D3-80D8-4497-A252-C7067FE923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01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EB81-D71F-4FB0-A61B-9952E66B10F5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5D3-80D8-4497-A252-C7067FE923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24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EB81-D71F-4FB0-A61B-9952E66B10F5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5D3-80D8-4497-A252-C7067FE923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76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EB81-D71F-4FB0-A61B-9952E66B10F5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5D3-80D8-4497-A252-C7067FE923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15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EB81-D71F-4FB0-A61B-9952E66B10F5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5D3-80D8-4497-A252-C7067FE923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68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EB81-D71F-4FB0-A61B-9952E66B10F5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15D3-80D8-4497-A252-C7067FE923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18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2EB81-D71F-4FB0-A61B-9952E66B10F5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015D3-80D8-4497-A252-C7067FE923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16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AnalysisPage.aspx?AnalyzerToken=1lZslx4p4jo6s5WpIMKQPAYpGQNkD9lD&amp;id=DQSIkWdsW0yxEjajBLZtrQAAAAAAAAAAAAO__SmH6a9UOE45OThZSEo3TEQ0TTVFMVIzUkRFSEhGVC4u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68335"/>
            <a:ext cx="8352928" cy="1624561"/>
          </a:xfrm>
        </p:spPr>
        <p:txBody>
          <a:bodyPr anchor="ctr"/>
          <a:lstStyle/>
          <a:p>
            <a:r>
              <a:rPr lang="de-DE" altLang="de-DE" sz="4000" dirty="0" smtClean="0"/>
              <a:t>Die Generalistische Ausbildung…</a:t>
            </a:r>
            <a:br>
              <a:rPr lang="de-DE" altLang="de-DE" sz="4000" dirty="0" smtClean="0"/>
            </a:br>
            <a:r>
              <a:rPr lang="de-DE" altLang="de-DE" sz="1800" dirty="0" smtClean="0"/>
              <a:t>Schwerpunkt Pflegefachkraftausbildung</a:t>
            </a:r>
            <a:endParaRPr lang="de-DE" altLang="de-DE" sz="1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5589240"/>
            <a:ext cx="7331637" cy="936103"/>
          </a:xfrm>
        </p:spPr>
        <p:txBody>
          <a:bodyPr>
            <a:normAutofit/>
          </a:bodyPr>
          <a:lstStyle/>
          <a:p>
            <a:r>
              <a:rPr lang="de-DE" altLang="de-DE" sz="3200" dirty="0" smtClean="0"/>
              <a:t>… erste Erfahrungen und Meinungen</a:t>
            </a:r>
            <a:endParaRPr lang="de-DE" altLang="de-DE" sz="3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0025">
            <a:off x="662352" y="2693405"/>
            <a:ext cx="3653136" cy="243542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068960"/>
            <a:ext cx="3450635" cy="2298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68335"/>
            <a:ext cx="4536504" cy="976489"/>
          </a:xfrm>
        </p:spPr>
        <p:txBody>
          <a:bodyPr anchor="ctr"/>
          <a:lstStyle/>
          <a:p>
            <a:r>
              <a:rPr lang="de-DE" altLang="de-DE" sz="2800" dirty="0" smtClean="0"/>
              <a:t>… der heutige Nachmittag</a:t>
            </a:r>
            <a:endParaRPr lang="de-DE" altLang="de-DE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850369"/>
            <a:ext cx="8208912" cy="1938671"/>
          </a:xfrm>
        </p:spPr>
        <p:txBody>
          <a:bodyPr>
            <a:normAutofit/>
          </a:bodyPr>
          <a:lstStyle/>
          <a:p>
            <a:pPr algn="l"/>
            <a:r>
              <a:rPr lang="de-DE" altLang="de-DE" sz="2000" dirty="0" smtClean="0"/>
              <a:t>- Ankommen und Begrüßung</a:t>
            </a:r>
          </a:p>
          <a:p>
            <a:pPr algn="l"/>
            <a:r>
              <a:rPr lang="de-DE" altLang="de-DE" sz="2000" dirty="0" smtClean="0"/>
              <a:t>- Die Ist-Situation (Darstellung und Diskussion)</a:t>
            </a:r>
          </a:p>
          <a:p>
            <a:pPr algn="l"/>
            <a:r>
              <a:rPr lang="de-DE" altLang="de-DE" sz="2000" dirty="0" smtClean="0"/>
              <a:t>- Aktuelle Entwicklungen inkl. Bewerbersituation</a:t>
            </a:r>
          </a:p>
          <a:p>
            <a:pPr algn="l"/>
            <a:r>
              <a:rPr lang="de-DE" altLang="de-DE" sz="2000" dirty="0" smtClean="0"/>
              <a:t>- Erwartungen und zukünftige Kooperation (ein interaktiver Austausch) </a:t>
            </a:r>
            <a:endParaRPr lang="de-DE" alt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3808">
            <a:off x="4571584" y="3862226"/>
            <a:ext cx="3450635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68335"/>
            <a:ext cx="4536504" cy="976489"/>
          </a:xfrm>
        </p:spPr>
        <p:txBody>
          <a:bodyPr anchor="ctr"/>
          <a:lstStyle/>
          <a:p>
            <a:r>
              <a:rPr lang="de-DE" altLang="de-DE" sz="2800" dirty="0" smtClean="0"/>
              <a:t>… Kurzvorstellung</a:t>
            </a:r>
            <a:endParaRPr lang="de-DE" altLang="de-DE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850369"/>
            <a:ext cx="8208912" cy="1938671"/>
          </a:xfrm>
        </p:spPr>
        <p:txBody>
          <a:bodyPr>
            <a:normAutofit/>
          </a:bodyPr>
          <a:lstStyle/>
          <a:p>
            <a:pPr algn="l"/>
            <a:endParaRPr lang="de-DE" alt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8704">
            <a:off x="3927505" y="3809198"/>
            <a:ext cx="3482752" cy="23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548680"/>
            <a:ext cx="7632848" cy="976489"/>
          </a:xfrm>
        </p:spPr>
        <p:txBody>
          <a:bodyPr anchor="ctr"/>
          <a:lstStyle/>
          <a:p>
            <a:r>
              <a:rPr lang="de-DE" altLang="de-DE" sz="2800" dirty="0"/>
              <a:t>Die </a:t>
            </a:r>
            <a:r>
              <a:rPr lang="de-DE" altLang="de-DE" sz="2800" dirty="0" smtClean="0"/>
              <a:t>Ist-Situation</a:t>
            </a:r>
            <a:br>
              <a:rPr lang="de-DE" altLang="de-DE" sz="2800" dirty="0" smtClean="0"/>
            </a:br>
            <a:r>
              <a:rPr lang="de-DE" altLang="de-DE" sz="2800" dirty="0" smtClean="0"/>
              <a:t>die generalistische Ausbildung</a:t>
            </a:r>
            <a:endParaRPr lang="de-DE" altLang="de-DE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9" y="1628800"/>
            <a:ext cx="8352928" cy="4242927"/>
          </a:xfrm>
        </p:spPr>
        <p:txBody>
          <a:bodyPr>
            <a:noAutofit/>
          </a:bodyPr>
          <a:lstStyle/>
          <a:p>
            <a:pPr algn="l"/>
            <a:r>
              <a:rPr lang="de-DE" altLang="de-DE" sz="1400" dirty="0" smtClean="0"/>
              <a:t>Start vor etwas mehr als </a:t>
            </a:r>
            <a:r>
              <a:rPr lang="de-DE" altLang="de-DE" sz="1400" dirty="0"/>
              <a:t>drei Jahren </a:t>
            </a:r>
            <a:r>
              <a:rPr lang="de-DE" altLang="de-DE" sz="1400" dirty="0" smtClean="0"/>
              <a:t>(</a:t>
            </a:r>
            <a:r>
              <a:rPr lang="de-DE" altLang="de-DE" sz="1400" b="1" dirty="0" smtClean="0"/>
              <a:t>01. Januar 2020</a:t>
            </a:r>
            <a:r>
              <a:rPr lang="de-DE" altLang="de-DE" sz="1400" dirty="0" smtClean="0"/>
              <a:t>) </a:t>
            </a:r>
          </a:p>
          <a:p>
            <a:pPr algn="l"/>
            <a:r>
              <a:rPr lang="de-DE" altLang="de-DE" sz="1400" dirty="0" smtClean="0"/>
              <a:t>Gesetzl. Grundlagen:</a:t>
            </a:r>
            <a:r>
              <a:rPr lang="de-DE" altLang="de-DE" sz="1400" dirty="0"/>
              <a:t>	</a:t>
            </a:r>
            <a:r>
              <a:rPr lang="de-DE" altLang="de-DE" sz="1050" dirty="0" smtClean="0"/>
              <a:t>- Pflegeberufegesetz (PflBG)</a:t>
            </a:r>
            <a:r>
              <a:rPr lang="de-DE" altLang="de-DE" sz="1050" strike="sngStrike" dirty="0" smtClean="0">
                <a:solidFill>
                  <a:srgbClr val="FF0000"/>
                </a:solidFill>
              </a:rPr>
              <a:t/>
            </a:r>
            <a:br>
              <a:rPr lang="de-DE" altLang="de-DE" sz="1050" strike="sngStrike" dirty="0" smtClean="0">
                <a:solidFill>
                  <a:srgbClr val="FF0000"/>
                </a:solidFill>
              </a:rPr>
            </a:br>
            <a:r>
              <a:rPr lang="de-DE" altLang="de-DE" sz="1050" dirty="0" smtClean="0"/>
              <a:t>		- Pflegeberufe-Ausbildungs- </a:t>
            </a:r>
            <a:r>
              <a:rPr lang="de-DE" altLang="de-DE" sz="1050" dirty="0"/>
              <a:t>und -Prüfungsverordnung (</a:t>
            </a:r>
            <a:r>
              <a:rPr lang="de-DE" altLang="de-DE" sz="1050" dirty="0" smtClean="0"/>
              <a:t>PflAPrV)</a:t>
            </a:r>
            <a:br>
              <a:rPr lang="de-DE" altLang="de-DE" sz="1050" dirty="0" smtClean="0"/>
            </a:br>
            <a:r>
              <a:rPr lang="de-DE" altLang="de-DE" sz="1050" dirty="0" smtClean="0"/>
              <a:t>		- Pflegeberufe-Ausbildungsfinanzierungsverordnung </a:t>
            </a:r>
            <a:r>
              <a:rPr lang="de-DE" altLang="de-DE" sz="1050" dirty="0"/>
              <a:t>(</a:t>
            </a:r>
            <a:r>
              <a:rPr lang="de-DE" altLang="de-DE" sz="1050" dirty="0" err="1"/>
              <a:t>PflAFinV</a:t>
            </a:r>
            <a:r>
              <a:rPr lang="de-DE" altLang="de-DE" sz="1050" dirty="0"/>
              <a:t>) </a:t>
            </a:r>
          </a:p>
          <a:p>
            <a:pPr algn="l"/>
            <a:r>
              <a:rPr lang="de-DE" altLang="de-DE" sz="1400" b="1" dirty="0" smtClean="0"/>
              <a:t>Ziel </a:t>
            </a:r>
            <a:r>
              <a:rPr lang="de-DE" altLang="de-DE" sz="1400" dirty="0" smtClean="0"/>
              <a:t>sollte sein, </a:t>
            </a:r>
            <a:r>
              <a:rPr lang="de-DE" altLang="de-DE" sz="1400" dirty="0"/>
              <a:t>die Ausbildung </a:t>
            </a:r>
            <a:r>
              <a:rPr lang="de-DE" altLang="de-DE" sz="1400" dirty="0" smtClean="0"/>
              <a:t>insges. attraktiver </a:t>
            </a:r>
            <a:r>
              <a:rPr lang="de-DE" altLang="de-DE" sz="1400" dirty="0"/>
              <a:t>zu machen</a:t>
            </a:r>
            <a:r>
              <a:rPr lang="de-DE" altLang="de-DE" sz="1400" dirty="0" smtClean="0"/>
              <a:t>.</a:t>
            </a:r>
          </a:p>
          <a:p>
            <a:pPr algn="l"/>
            <a:r>
              <a:rPr lang="de-DE" altLang="de-DE" sz="1400" dirty="0"/>
              <a:t>Sie </a:t>
            </a:r>
            <a:r>
              <a:rPr lang="de-DE" altLang="de-DE" sz="1400" dirty="0" smtClean="0"/>
              <a:t>sollte es ermöglichen, dass alle Auszubildenden, </a:t>
            </a:r>
            <a:r>
              <a:rPr lang="de-DE" altLang="de-DE" sz="1400" dirty="0"/>
              <a:t>nach dem </a:t>
            </a:r>
            <a:r>
              <a:rPr lang="de-DE" altLang="de-DE" sz="1400" b="1" dirty="0"/>
              <a:t>Abschluss als Pflegefachfrau oder Pflegefachmann</a:t>
            </a:r>
            <a:r>
              <a:rPr lang="de-DE" altLang="de-DE" sz="1400" dirty="0"/>
              <a:t>, in allen Versorgungsbereichen der Pflege </a:t>
            </a:r>
            <a:r>
              <a:rPr lang="de-DE" altLang="de-DE" sz="1400" dirty="0" smtClean="0"/>
              <a:t>arbeiten und alle Altersgruppen pflegen können.</a:t>
            </a:r>
            <a:endParaRPr lang="de-DE" altLang="de-DE" sz="1400" dirty="0"/>
          </a:p>
          <a:p>
            <a:pPr algn="l"/>
            <a:r>
              <a:rPr lang="de-DE" altLang="de-DE" sz="1400" dirty="0" smtClean="0"/>
              <a:t>Sie sollte zu </a:t>
            </a:r>
            <a:r>
              <a:rPr lang="de-DE" altLang="de-DE" sz="1400" dirty="0"/>
              <a:t>einer Verbesserung der Ausbildungs- und Arbeitsbedingungen in der Pflege </a:t>
            </a:r>
            <a:r>
              <a:rPr lang="de-DE" altLang="de-DE" sz="1400" dirty="0" smtClean="0"/>
              <a:t>beitragen.</a:t>
            </a:r>
          </a:p>
          <a:p>
            <a:pPr algn="l"/>
            <a:r>
              <a:rPr lang="de-DE" altLang="de-DE" sz="1400" dirty="0" smtClean="0"/>
              <a:t>Hierzu zählen: </a:t>
            </a:r>
            <a:endParaRPr lang="de-DE" altLang="de-DE" sz="1400" dirty="0"/>
          </a:p>
          <a:p>
            <a:pPr algn="l"/>
            <a:r>
              <a:rPr lang="de-DE" altLang="de-DE" sz="1400" b="1" dirty="0" smtClean="0"/>
              <a:t>Professionalisierung</a:t>
            </a:r>
            <a:r>
              <a:rPr lang="de-DE" altLang="de-DE" sz="1400" b="1" dirty="0"/>
              <a:t>: </a:t>
            </a:r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 smtClean="0"/>
              <a:t>Es </a:t>
            </a:r>
            <a:r>
              <a:rPr lang="de-DE" altLang="de-DE" sz="1400" dirty="0"/>
              <a:t>gibt erstmals bestimmte berufliche Tätigkeiten, die nur den Pflegefachkräften vorbehalten </a:t>
            </a:r>
            <a:r>
              <a:rPr lang="de-DE" altLang="de-DE" sz="1400" dirty="0" smtClean="0"/>
              <a:t>sind (Vorbehaltene Tätigkeiten, §4 PflBG).</a:t>
            </a:r>
          </a:p>
          <a:p>
            <a:pPr algn="l"/>
            <a:r>
              <a:rPr lang="de-DE" altLang="de-DE" sz="1400" b="1" dirty="0" smtClean="0"/>
              <a:t>Akademisierung</a:t>
            </a:r>
            <a:r>
              <a:rPr lang="de-DE" altLang="de-DE" sz="1400" b="1" dirty="0"/>
              <a:t>: </a:t>
            </a:r>
            <a:r>
              <a:rPr lang="de-DE" altLang="de-DE" sz="1400" dirty="0" smtClean="0"/>
              <a:t/>
            </a:r>
            <a:br>
              <a:rPr lang="de-DE" altLang="de-DE" sz="1400" dirty="0" smtClean="0"/>
            </a:br>
            <a:r>
              <a:rPr lang="de-DE" altLang="de-DE" sz="1400" dirty="0" smtClean="0"/>
              <a:t>Es </a:t>
            </a:r>
            <a:r>
              <a:rPr lang="de-DE" altLang="de-DE" sz="1400" dirty="0"/>
              <a:t>ist auch eine Ausbildung an einer Hochschule mit Bachelor-Niveau </a:t>
            </a:r>
            <a:r>
              <a:rPr lang="de-DE" altLang="de-DE" sz="1400" dirty="0" smtClean="0"/>
              <a:t>möglich.</a:t>
            </a:r>
          </a:p>
          <a:p>
            <a:pPr algn="l"/>
            <a:r>
              <a:rPr lang="de-DE" altLang="de-DE" sz="1400" b="1" dirty="0" smtClean="0"/>
              <a:t>Anerkennung</a:t>
            </a:r>
            <a:r>
              <a:rPr lang="de-DE" altLang="de-DE" sz="1400" b="1" dirty="0"/>
              <a:t>: </a:t>
            </a:r>
            <a:r>
              <a:rPr lang="de-DE" altLang="de-DE" sz="1400" dirty="0" smtClean="0"/>
              <a:t/>
            </a:r>
            <a:br>
              <a:rPr lang="de-DE" altLang="de-DE" sz="1400" dirty="0" smtClean="0"/>
            </a:br>
            <a:r>
              <a:rPr lang="de-DE" altLang="de-DE" sz="1400" dirty="0" smtClean="0"/>
              <a:t>Der </a:t>
            </a:r>
            <a:r>
              <a:rPr lang="de-DE" altLang="de-DE" sz="1400" dirty="0"/>
              <a:t>neue Abschluss zur generalistischen Pflegefachkraft wird EU-weit anerkannt.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2494">
            <a:off x="6993962" y="4925084"/>
            <a:ext cx="1731892" cy="115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548681"/>
            <a:ext cx="7632848" cy="792088"/>
          </a:xfrm>
        </p:spPr>
        <p:txBody>
          <a:bodyPr anchor="ctr"/>
          <a:lstStyle/>
          <a:p>
            <a:r>
              <a:rPr lang="de-DE" altLang="de-DE" sz="2800" dirty="0"/>
              <a:t>Die </a:t>
            </a:r>
            <a:r>
              <a:rPr lang="de-DE" altLang="de-DE" sz="2800" dirty="0" smtClean="0"/>
              <a:t>Ist-Situation</a:t>
            </a:r>
            <a:endParaRPr lang="de-DE" altLang="de-DE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412776"/>
            <a:ext cx="8424936" cy="4176464"/>
          </a:xfrm>
        </p:spPr>
        <p:txBody>
          <a:bodyPr>
            <a:normAutofit fontScale="62500" lnSpcReduction="20000"/>
          </a:bodyPr>
          <a:lstStyle/>
          <a:p>
            <a:pPr lvl="0" algn="l"/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Seit Einführung sind bei uns:</a:t>
            </a:r>
          </a:p>
          <a:p>
            <a:pPr lvl="0" algn="l"/>
            <a:r>
              <a:rPr lang="de-DE" altLang="de-DE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8</a:t>
            </a: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 Kurse am Standort Ahaus-Wessum  +  </a:t>
            </a:r>
            <a:r>
              <a:rPr lang="de-DE" altLang="de-DE" sz="2000" dirty="0">
                <a:solidFill>
                  <a:srgbClr val="0070C0"/>
                </a:solidFill>
                <a:sym typeface="Wingdings" panose="05000000000000000000" pitchFamily="2" charset="2"/>
              </a:rPr>
              <a:t>12</a:t>
            </a: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 Kurse am Standort Rhede/Borken </a:t>
            </a:r>
          </a:p>
          <a:p>
            <a:pPr lvl="0" algn="l"/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mit jeweils </a:t>
            </a:r>
            <a:r>
              <a:rPr lang="de-DE" altLang="de-DE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ca. 25 </a:t>
            </a: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Auszubildenden gestartet</a:t>
            </a:r>
          </a:p>
          <a:p>
            <a:pPr lvl="0" algn="l"/>
            <a:r>
              <a:rPr lang="de-DE" altLang="de-DE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5</a:t>
            </a: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 Kurse haben das Examen durchlaufen </a:t>
            </a:r>
            <a:r>
              <a:rPr lang="de-DE" alt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(Hinweis: gestiegene Anforderungen/Rahmenbedingungen </a:t>
            </a:r>
            <a:r>
              <a:rPr lang="de-DE" altLang="de-DE" sz="1400" dirty="0">
                <a:solidFill>
                  <a:prstClr val="black"/>
                </a:solidFill>
                <a:sym typeface="Wingdings" panose="05000000000000000000" pitchFamily="2" charset="2"/>
              </a:rPr>
              <a:t>von </a:t>
            </a:r>
            <a:r>
              <a:rPr lang="de-DE" alt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Prüfungen)</a:t>
            </a:r>
          </a:p>
          <a:p>
            <a:pPr marL="342900" indent="-342900" algn="l">
              <a:buFontTx/>
              <a:buChar char="-"/>
            </a:pPr>
            <a:r>
              <a:rPr lang="de-DE" altLang="de-DE" sz="2100" dirty="0" smtClean="0">
                <a:sym typeface="Wingdings" panose="05000000000000000000" pitchFamily="2" charset="2"/>
              </a:rPr>
              <a:t>Bewerberzahlen</a:t>
            </a:r>
            <a:r>
              <a:rPr lang="de-DE" altLang="de-DE" sz="2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altLang="de-DE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(siehe Folie 6)</a:t>
            </a:r>
            <a:endParaRPr lang="de-DE" altLang="de-DE" sz="1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lvl="0" indent="-342900" algn="l">
              <a:buFontTx/>
              <a:buChar char="-"/>
            </a:pP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Fluktuation und Abbrüche </a:t>
            </a:r>
            <a:r>
              <a:rPr lang="de-DE" altLang="de-DE" sz="2000" dirty="0" smtClean="0">
                <a:sym typeface="Wingdings" panose="05000000000000000000" pitchFamily="2" charset="2"/>
              </a:rPr>
              <a:t>während der Ausbildung</a:t>
            </a:r>
          </a:p>
          <a:p>
            <a:pPr marL="685800" lvl="1" indent="-342900" algn="l">
              <a:buFontTx/>
              <a:buChar char="-"/>
            </a:pPr>
            <a:r>
              <a:rPr lang="de-DE" altLang="de-DE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Wechsel in andere Settings…</a:t>
            </a:r>
          </a:p>
          <a:p>
            <a:pPr marL="685800" lvl="1" indent="-342900" algn="l">
              <a:buFontTx/>
              <a:buChar char="-"/>
            </a:pPr>
            <a:r>
              <a:rPr lang="de-DE" altLang="de-DE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Abbrüche in </a:t>
            </a:r>
            <a:r>
              <a:rPr lang="de-DE" altLang="de-DE" sz="1700" dirty="0">
                <a:solidFill>
                  <a:prstClr val="black"/>
                </a:solidFill>
                <a:sym typeface="Wingdings" panose="05000000000000000000" pitchFamily="2" charset="2"/>
              </a:rPr>
              <a:t>Ahaus-Wessum:</a:t>
            </a:r>
            <a:r>
              <a:rPr lang="de-DE" altLang="de-DE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	2022: 11 PFK, 2023: 10 PFK + 3 PFA</a:t>
            </a:r>
          </a:p>
          <a:p>
            <a:pPr lvl="1" algn="l"/>
            <a:r>
              <a:rPr lang="de-DE" altLang="de-DE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	</a:t>
            </a:r>
            <a:r>
              <a:rPr lang="de-DE" altLang="de-DE" sz="1800" dirty="0">
                <a:solidFill>
                  <a:prstClr val="black"/>
                </a:solidFill>
                <a:sym typeface="Wingdings" panose="05000000000000000000" pitchFamily="2" charset="2"/>
              </a:rPr>
              <a:t>         </a:t>
            </a:r>
            <a:r>
              <a:rPr lang="de-DE" altLang="de-DE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  </a:t>
            </a:r>
            <a:r>
              <a:rPr lang="de-DE" altLang="de-DE" sz="1800" dirty="0">
                <a:sym typeface="Wingdings" panose="05000000000000000000" pitchFamily="2" charset="2"/>
              </a:rPr>
              <a:t>in Rhede/Borken:	</a:t>
            </a:r>
            <a:r>
              <a:rPr lang="de-DE" altLang="de-DE" sz="1800" dirty="0" smtClean="0">
                <a:sym typeface="Wingdings" panose="05000000000000000000" pitchFamily="2" charset="2"/>
              </a:rPr>
              <a:t>2022: 22 PFK</a:t>
            </a:r>
            <a:r>
              <a:rPr lang="de-DE" altLang="de-DE" sz="1800" dirty="0">
                <a:sym typeface="Wingdings" panose="05000000000000000000" pitchFamily="2" charset="2"/>
              </a:rPr>
              <a:t>, 2023: </a:t>
            </a:r>
            <a:r>
              <a:rPr lang="de-DE" altLang="de-DE" sz="1800" dirty="0" smtClean="0">
                <a:sym typeface="Wingdings" panose="05000000000000000000" pitchFamily="2" charset="2"/>
              </a:rPr>
              <a:t>23 PFK </a:t>
            </a:r>
            <a:r>
              <a:rPr lang="de-DE" altLang="de-DE" sz="1800" dirty="0">
                <a:sym typeface="Wingdings" panose="05000000000000000000" pitchFamily="2" charset="2"/>
              </a:rPr>
              <a:t>+ 3</a:t>
            </a:r>
            <a:r>
              <a:rPr lang="de-DE" altLang="de-DE" sz="1800" dirty="0" smtClean="0">
                <a:sym typeface="Wingdings" panose="05000000000000000000" pitchFamily="2" charset="2"/>
              </a:rPr>
              <a:t>PFA</a:t>
            </a:r>
            <a:endParaRPr lang="de-DE" altLang="de-DE" sz="1800" dirty="0">
              <a:sym typeface="Wingdings" panose="05000000000000000000" pitchFamily="2" charset="2"/>
            </a:endParaRPr>
          </a:p>
          <a:p>
            <a:pPr marL="342900" lvl="0" indent="-342900" algn="l">
              <a:buFontTx/>
              <a:buChar char="-"/>
            </a:pP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Ergebnisse von Prüfungen</a:t>
            </a:r>
          </a:p>
          <a:p>
            <a:pPr marL="685800" lvl="1" indent="-342900" algn="l">
              <a:buFontTx/>
              <a:buChar char="-"/>
            </a:pPr>
            <a:r>
              <a:rPr lang="de-DE" altLang="de-DE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Nicht bestanden, Ah.-Wessum: K 76: </a:t>
            </a:r>
            <a:r>
              <a:rPr lang="de-DE" altLang="de-DE" sz="17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4</a:t>
            </a:r>
            <a:r>
              <a:rPr lang="de-DE" altLang="de-DE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 Auszubildende / Kurs 77: </a:t>
            </a:r>
            <a:r>
              <a:rPr lang="de-DE" altLang="de-DE" sz="17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5</a:t>
            </a:r>
            <a:r>
              <a:rPr lang="de-DE" altLang="de-DE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 Auszubildende / PFA-1: </a:t>
            </a:r>
            <a:r>
              <a:rPr lang="de-DE" altLang="de-DE" sz="17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3</a:t>
            </a:r>
            <a:r>
              <a:rPr lang="de-DE" altLang="de-DE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 Auszubildende</a:t>
            </a:r>
          </a:p>
          <a:p>
            <a:pPr marL="685800" lvl="1" indent="-342900" algn="l">
              <a:buFontTx/>
              <a:buChar char="-"/>
            </a:pPr>
            <a:r>
              <a:rPr lang="de-DE" altLang="de-DE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Nicht bestanden,  </a:t>
            </a:r>
            <a:r>
              <a:rPr lang="de-DE" altLang="de-DE" sz="1700" dirty="0" smtClean="0">
                <a:sym typeface="Wingdings" panose="05000000000000000000" pitchFamily="2" charset="2"/>
              </a:rPr>
              <a:t>Rhede/Borken: R 59: 1 Auszubildende / R 60: 2 Auszubildende / B 10 (PFA): 1 Auszubildende</a:t>
            </a:r>
          </a:p>
          <a:p>
            <a:pPr lvl="1" algn="l"/>
            <a:endParaRPr lang="de-DE" altLang="de-DE" sz="1700" dirty="0">
              <a:sym typeface="Wingdings" panose="05000000000000000000" pitchFamily="2" charset="2"/>
            </a:endParaRPr>
          </a:p>
          <a:p>
            <a:pPr lvl="0" algn="l"/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- Verbleib/Abwanderung </a:t>
            </a:r>
            <a:r>
              <a:rPr lang="de-DE" altLang="de-DE" sz="2000" dirty="0">
                <a:solidFill>
                  <a:prstClr val="black"/>
                </a:solidFill>
                <a:sym typeface="Wingdings" panose="05000000000000000000" pitchFamily="2" charset="2"/>
              </a:rPr>
              <a:t>in andere </a:t>
            </a:r>
            <a:r>
              <a:rPr lang="de-DE" altLang="de-DE" sz="2000" dirty="0" smtClean="0">
                <a:sym typeface="Wingdings" panose="05000000000000000000" pitchFamily="2" charset="2"/>
              </a:rPr>
              <a:t>Settings nach der Ausbildung</a:t>
            </a:r>
          </a:p>
          <a:p>
            <a:pPr lvl="0" algn="l"/>
            <a:r>
              <a:rPr lang="de-DE" altLang="de-DE" sz="2000" dirty="0">
                <a:solidFill>
                  <a:prstClr val="black"/>
                </a:solidFill>
                <a:sym typeface="Wingdings" panose="05000000000000000000" pitchFamily="2" charset="2"/>
              </a:rPr>
              <a:t>	</a:t>
            </a:r>
            <a:r>
              <a:rPr lang="de-DE" alt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Siehe Befragung Do/OE</a:t>
            </a:r>
            <a:endParaRPr lang="de-DE" altLang="de-D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 algn="l"/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Abfrageergebnisse nach der Ausbildung an unseren Pflegeschulen</a:t>
            </a:r>
          </a:p>
          <a:p>
            <a:pPr lvl="0" algn="l"/>
            <a:r>
              <a:rPr lang="de-DE" sz="1200" u="sng" dirty="0">
                <a:solidFill>
                  <a:srgbClr val="0563C1"/>
                </a:solidFill>
                <a:ea typeface="Calibri" panose="020F0502020204030204" pitchFamily="34" charset="0"/>
                <a:hlinkClick r:id="rId3"/>
              </a:rPr>
              <a:t>https://forms.office.com/Pages/AnalysisPage.aspx?AnalyzerToken=1lZslx4p4jo6s5WpIMKQPAYpGQNkD9lD&amp;id=DQSIkWdsW0yxEjajBLZtrQAAAAAAAAAAAAO__SmH6a9UOE45OThZSEo3TEQ0TTVFMVIzUkRFSEhGVC4u</a:t>
            </a:r>
            <a:endParaRPr lang="de-DE" altLang="de-DE" sz="1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 algn="l"/>
            <a:endParaRPr lang="de-DE" alt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58553">
            <a:off x="7008705" y="5563345"/>
            <a:ext cx="1361829" cy="907886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927625"/>
              </p:ext>
            </p:extLst>
          </p:nvPr>
        </p:nvGraphicFramePr>
        <p:xfrm>
          <a:off x="7354255" y="2204864"/>
          <a:ext cx="1235075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5" imgW="3238363" imgH="4582843" progId="Acrobat.Document.DC">
                  <p:embed/>
                </p:oleObj>
              </mc:Choice>
              <mc:Fallback>
                <p:oleObj name="Acrobat Document" r:id="rId5" imgW="3238363" imgH="458284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4255" y="2204864"/>
                        <a:ext cx="1235075" cy="174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4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68335"/>
            <a:ext cx="7632848" cy="976489"/>
          </a:xfrm>
        </p:spPr>
        <p:txBody>
          <a:bodyPr anchor="ctr"/>
          <a:lstStyle/>
          <a:p>
            <a:r>
              <a:rPr lang="de-DE" altLang="de-DE" sz="2800" dirty="0"/>
              <a:t>Aktuelle Entwicklungen inkl. Bewerbersituation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850369"/>
            <a:ext cx="8208912" cy="1938671"/>
          </a:xfrm>
        </p:spPr>
        <p:txBody>
          <a:bodyPr>
            <a:normAutofit fontScale="85000" lnSpcReduction="20000"/>
          </a:bodyPr>
          <a:lstStyle/>
          <a:p>
            <a:pPr marL="342900" lvl="0" indent="-342900" algn="l">
              <a:buFontTx/>
              <a:buChar char="-"/>
            </a:pP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Der </a:t>
            </a:r>
            <a:r>
              <a:rPr lang="de-DE" altLang="de-DE" sz="2000" dirty="0">
                <a:solidFill>
                  <a:prstClr val="black"/>
                </a:solidFill>
                <a:sym typeface="Wingdings" panose="05000000000000000000" pitchFamily="2" charset="2"/>
              </a:rPr>
              <a:t>neue </a:t>
            </a: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Rahmenausbildungsplan</a:t>
            </a:r>
            <a:endParaRPr lang="de-DE" altLang="de-D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lvl="0" indent="-342900" algn="l">
              <a:buFontTx/>
              <a:buChar char="-"/>
            </a:pP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PFA-Ausbildung </a:t>
            </a:r>
            <a:r>
              <a:rPr lang="de-DE" altLang="de-DE" sz="2000" dirty="0">
                <a:solidFill>
                  <a:prstClr val="black"/>
                </a:solidFill>
                <a:sym typeface="Wingdings" panose="05000000000000000000" pitchFamily="2" charset="2"/>
              </a:rPr>
              <a:t>und </a:t>
            </a:r>
            <a:r>
              <a:rPr lang="de-DE" altLang="de-DE" sz="20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Externenprüfung</a:t>
            </a:r>
            <a:endParaRPr lang="de-DE" altLang="de-D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lvl="0" indent="-342900" algn="l">
              <a:buFontTx/>
              <a:buChar char="-"/>
            </a:pP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bundeseinheitliche </a:t>
            </a:r>
            <a:r>
              <a:rPr lang="de-DE" altLang="de-DE" sz="2000" dirty="0">
                <a:solidFill>
                  <a:prstClr val="black"/>
                </a:solidFill>
                <a:sym typeface="Wingdings" panose="05000000000000000000" pitchFamily="2" charset="2"/>
              </a:rPr>
              <a:t>(2-jährige) </a:t>
            </a: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Assistenzausbildung?</a:t>
            </a:r>
          </a:p>
          <a:p>
            <a:pPr marL="342900" lvl="0" indent="-342900" algn="l">
              <a:buFontTx/>
              <a:buChar char="-"/>
            </a:pP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die </a:t>
            </a:r>
            <a:r>
              <a:rPr lang="de-DE" altLang="de-DE" sz="2000" dirty="0">
                <a:solidFill>
                  <a:prstClr val="black"/>
                </a:solidFill>
                <a:sym typeface="Wingdings" panose="05000000000000000000" pitchFamily="2" charset="2"/>
              </a:rPr>
              <a:t>Bewerber-/ Bewerbungssituation </a:t>
            </a:r>
            <a:endParaRPr lang="de-DE" altLang="de-DE" sz="20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 algn="l"/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(</a:t>
            </a:r>
            <a:r>
              <a:rPr lang="de-DE" altLang="de-DE" sz="2000" dirty="0">
                <a:solidFill>
                  <a:prstClr val="black"/>
                </a:solidFill>
                <a:sym typeface="Wingdings" panose="05000000000000000000" pitchFamily="2" charset="2"/>
              </a:rPr>
              <a:t>inkl. Angeboten wie Kenntnisprüfungen, </a:t>
            </a:r>
            <a:br>
              <a:rPr lang="de-DE" altLang="de-DE" sz="20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Anpassungslehrgänge,</a:t>
            </a:r>
            <a:b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Kooperation </a:t>
            </a:r>
            <a:r>
              <a:rPr lang="de-DE" altLang="de-DE" sz="2000" dirty="0">
                <a:solidFill>
                  <a:prstClr val="black"/>
                </a:solidFill>
                <a:sym typeface="Wingdings" panose="05000000000000000000" pitchFamily="2" charset="2"/>
              </a:rPr>
              <a:t>mit Vermittlungsagenturen)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7583">
            <a:off x="7454211" y="5788891"/>
            <a:ext cx="1146532" cy="76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68335"/>
            <a:ext cx="7632848" cy="976489"/>
          </a:xfrm>
        </p:spPr>
        <p:txBody>
          <a:bodyPr anchor="ctr"/>
          <a:lstStyle/>
          <a:p>
            <a:r>
              <a:rPr lang="de-DE" altLang="de-DE" sz="2800" dirty="0"/>
              <a:t>Erwartungen und zukünftige Kooperation </a:t>
            </a:r>
            <a:r>
              <a:rPr lang="de-DE" altLang="de-DE" sz="2800" dirty="0" smtClean="0"/>
              <a:t/>
            </a:r>
            <a:br>
              <a:rPr lang="de-DE" altLang="de-DE" sz="2800" dirty="0" smtClean="0"/>
            </a:br>
            <a:r>
              <a:rPr lang="de-DE" altLang="de-DE" sz="2800" dirty="0" smtClean="0"/>
              <a:t>(</a:t>
            </a:r>
            <a:r>
              <a:rPr lang="de-DE" altLang="de-DE" sz="2800" dirty="0"/>
              <a:t>ein interaktiver Austausch)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850369"/>
            <a:ext cx="8208912" cy="4314935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>
              <a:buFontTx/>
              <a:buChar char="-"/>
            </a:pP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interaktive Onlinebefragung (</a:t>
            </a:r>
            <a:r>
              <a:rPr lang="de-DE" altLang="de-DE" sz="20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Mentimeter</a:t>
            </a: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 unter: www.menti.com) </a:t>
            </a:r>
            <a:endParaRPr lang="de-DE" altLang="de-DE" sz="20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lvl="0" indent="-342900" algn="l">
              <a:buFontTx/>
              <a:buChar char="-"/>
            </a:pPr>
            <a:endParaRPr lang="de-DE" altLang="de-D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lvl="0" indent="-342900" algn="l">
              <a:buFontTx/>
              <a:buChar char="-"/>
            </a:pPr>
            <a:endParaRPr lang="de-DE" altLang="de-DE" sz="20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lvl="0" indent="-342900" algn="l">
              <a:buFontTx/>
              <a:buChar char="-"/>
            </a:pPr>
            <a:endParaRPr lang="de-DE" altLang="de-DE" sz="20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lvl="0" indent="-342900" algn="l">
              <a:buFontTx/>
              <a:buChar char="-"/>
            </a:pPr>
            <a:endParaRPr lang="de-DE" altLang="de-D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 algn="l"/>
            <a:endParaRPr lang="de-DE" altLang="de-D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lvl="0" indent="-342900" algn="l">
              <a:buFontTx/>
              <a:buChar char="-"/>
            </a:pPr>
            <a:endParaRPr lang="de-DE" altLang="de-DE" sz="20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lvl="0" indent="-342900" algn="l">
              <a:buFontTx/>
              <a:buChar char="-"/>
            </a:pP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Code78500063</a:t>
            </a:r>
            <a:endParaRPr lang="de-DE" altLang="de-D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lvl="0" indent="-342900" algn="l">
              <a:buFontTx/>
              <a:buChar char="-"/>
            </a:pPr>
            <a:endParaRPr lang="de-DE" altLang="de-DE" sz="20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lvl="0" indent="-342900" algn="l">
              <a:buFontTx/>
              <a:buChar char="-"/>
            </a:pPr>
            <a:r>
              <a:rPr lang="de-DE" altLang="de-DE" sz="3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Pause</a:t>
            </a:r>
          </a:p>
          <a:p>
            <a:pPr marL="342900" lvl="0" indent="-342900" algn="l">
              <a:buFontTx/>
              <a:buChar char="-"/>
            </a:pPr>
            <a:endParaRPr lang="de-DE" altLang="de-D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lvl="0" indent="-342900" algn="l">
              <a:buFontTx/>
              <a:buChar char="-"/>
            </a:pP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Diskussion </a:t>
            </a:r>
            <a:r>
              <a:rPr lang="de-DE" altLang="de-DE" sz="2000" dirty="0">
                <a:solidFill>
                  <a:prstClr val="black"/>
                </a:solidFill>
                <a:sym typeface="Wingdings" panose="05000000000000000000" pitchFamily="2" charset="2"/>
              </a:rPr>
              <a:t>der wesentlichen </a:t>
            </a: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Punkte</a:t>
            </a:r>
            <a:endParaRPr lang="de-DE" altLang="de-DE" sz="20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47391">
            <a:off x="6385525" y="5089487"/>
            <a:ext cx="1758468" cy="11712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80" y="2348880"/>
            <a:ext cx="1512168" cy="81835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420888"/>
            <a:ext cx="1684585" cy="12298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333745"/>
            <a:ext cx="2075611" cy="2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-972616" y="3212976"/>
            <a:ext cx="8195733" cy="1728192"/>
          </a:xfrm>
        </p:spPr>
        <p:txBody>
          <a:bodyPr>
            <a:normAutofit/>
          </a:bodyPr>
          <a:lstStyle/>
          <a:p>
            <a:r>
              <a:rPr lang="de-DE" dirty="0" smtClean="0"/>
              <a:t>Vielen Dank für Ihre Rückmeldungen.</a:t>
            </a:r>
          </a:p>
          <a:p>
            <a:r>
              <a:rPr lang="de-DE" dirty="0" smtClean="0"/>
              <a:t>Wir freuen uns auf unsere Zusammenarbeit.</a:t>
            </a:r>
          </a:p>
          <a:p>
            <a:endParaRPr lang="de-DE" dirty="0" smtClean="0"/>
          </a:p>
          <a:p>
            <a:r>
              <a:rPr lang="de-DE" dirty="0" smtClean="0"/>
              <a:t>Kommen Sie gut und sicher nach Hause.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221088"/>
            <a:ext cx="2592288" cy="1728192"/>
          </a:xfrm>
          <a:prstGeom prst="rect">
            <a:avLst/>
          </a:prstGeom>
        </p:spPr>
      </p:pic>
      <p:sp>
        <p:nvSpPr>
          <p:cNvPr id="5" name="Inhaltsplatzhalter 6"/>
          <p:cNvSpPr txBox="1">
            <a:spLocks noGrp="1"/>
          </p:cNvSpPr>
          <p:nvPr>
            <p:ph type="ctrTitle"/>
          </p:nvPr>
        </p:nvSpPr>
        <p:spPr>
          <a:xfrm>
            <a:off x="683568" y="1932670"/>
            <a:ext cx="7246938" cy="76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4000" dirty="0" smtClean="0">
                <a:cs typeface="Arial" charset="0"/>
              </a:rPr>
              <a:t>„Die Lösung ist immer einfach, man muss sie nur finden.“</a:t>
            </a:r>
          </a:p>
          <a:p>
            <a:pPr algn="r"/>
            <a:r>
              <a:rPr lang="de-DE" sz="1200" dirty="0" smtClean="0">
                <a:solidFill>
                  <a:srgbClr val="000000"/>
                </a:solidFill>
                <a:cs typeface="Arial" charset="0"/>
              </a:rPr>
              <a:t>Alexander Solschenizyn (*1918), russ. Schriftsteller</a:t>
            </a:r>
            <a:endParaRPr lang="de-DE" sz="40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CBW</Template>
  <TotalTime>0</TotalTime>
  <Words>471</Words>
  <Application>Microsoft Office PowerPoint</Application>
  <PresentationFormat>Bildschirmpräsentation (4:3)</PresentationFormat>
  <Paragraphs>61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Benutzerdefiniertes Design</vt:lpstr>
      <vt:lpstr>Acrobat Document</vt:lpstr>
      <vt:lpstr>Die Generalistische Ausbildung… Schwerpunkt Pflegefachkraftausbildung</vt:lpstr>
      <vt:lpstr>… der heutige Nachmittag</vt:lpstr>
      <vt:lpstr>… Kurzvorstellung</vt:lpstr>
      <vt:lpstr>Die Ist-Situation die generalistische Ausbildung</vt:lpstr>
      <vt:lpstr>Die Ist-Situation</vt:lpstr>
      <vt:lpstr>Aktuelle Entwicklungen inkl. Bewerbersituation</vt:lpstr>
      <vt:lpstr>Erwartungen und zukünftige Kooperation  (ein interaktiver Austausch) </vt:lpstr>
      <vt:lpstr>„Die Lösung ist immer einfach, man muss sie nur finden.“ Alexander Solschenizyn (*1918), russ. Schriftsteller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k.bomheuer</cp:lastModifiedBy>
  <cp:revision>89</cp:revision>
  <cp:lastPrinted>2024-01-28T15:09:31Z</cp:lastPrinted>
  <dcterms:created xsi:type="dcterms:W3CDTF">2018-12-25T17:17:17Z</dcterms:created>
  <dcterms:modified xsi:type="dcterms:W3CDTF">2024-01-29T14:49:35Z</dcterms:modified>
</cp:coreProperties>
</file>