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360F57-6C28-49F7-9557-246F59726C2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706F6F"/>
    <a:srgbClr val="E10028"/>
    <a:srgbClr val="C51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" y="12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9C831-8065-4BA0-872F-AA949018D70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C70E-B940-4E1A-AD34-BADF21FC6E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rgbClr val="F5A023"/>
                </a:solidFill>
                <a:latin typeface="Helvetica LT Std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9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93125"/>
            <a:ext cx="9266853" cy="1097564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46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06F6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31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31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4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11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cap="none"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BFE3-75EE-4A7B-8EB8-D73E3AC16D16}" type="datetimeFigureOut">
              <a:rPr lang="de-DE" smtClean="0"/>
              <a:t>12.02.2024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F9979-A623-46A7-BF08-47056D5238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65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D9BFE3-75EE-4A7B-8EB8-D73E3AC16D16}" type="datetimeFigureOut">
              <a:rPr lang="de-DE" smtClean="0"/>
              <a:pPr/>
              <a:t>12.02.2024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3F9979-A623-46A7-BF08-47056D5238F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838200" y="1933575"/>
            <a:ext cx="10515600" cy="412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0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593125"/>
            <a:ext cx="9276184" cy="109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069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fld id="{F4D9BFE3-75EE-4A7B-8EB8-D73E3AC16D16}" type="datetimeFigureOut">
              <a:rPr lang="de-DE" smtClean="0"/>
              <a:pPr/>
              <a:t>12.02.2024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069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Helvetica LT Std Light" panose="020B0403020202020204" pitchFamily="34" charset="0"/>
              </a:defRPr>
            </a:lvl1pPr>
          </a:lstStyle>
          <a:p>
            <a:fld id="{363F9979-A623-46A7-BF08-47056D5238F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1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E10028"/>
          </a:solidFill>
          <a:latin typeface="Helvetica LT Std Black" panose="020B09040305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AnalysisPage.aspx?AnalyzerToken=1lZslx4p4jo6s5WpIMKQPAYpGQNkD9lD&amp;id=DQSIkWdsW0yxEjajBLZtrQAAAAAAAAAAAAO__SmH6a9UOE45OThZSEo3TEQ0TTVFMVIzUkRFSEhGVC4u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10" y="711200"/>
            <a:ext cx="11029245" cy="1037696"/>
          </a:xfrm>
        </p:spPr>
        <p:txBody>
          <a:bodyPr/>
          <a:lstStyle/>
          <a:p>
            <a:r>
              <a:rPr lang="de-DE" altLang="de-DE" sz="3600" dirty="0"/>
              <a:t>Die Generalistische Ausbildung…</a:t>
            </a:r>
            <a:br>
              <a:rPr lang="de-DE" altLang="de-DE" sz="3600" dirty="0"/>
            </a:br>
            <a:r>
              <a:rPr lang="de-DE" altLang="de-DE" sz="1800" dirty="0"/>
              <a:t>Schwerpunkt Pflegefachkraftausbildung</a:t>
            </a:r>
            <a:endParaRPr lang="de-DE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35289" y="5396972"/>
            <a:ext cx="9144000" cy="546628"/>
          </a:xfrm>
        </p:spPr>
        <p:txBody>
          <a:bodyPr/>
          <a:lstStyle/>
          <a:p>
            <a:r>
              <a:rPr lang="de-DE" altLang="de-DE" sz="3200" dirty="0"/>
              <a:t>… erste Erfahrungen und Meinungen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30025">
            <a:off x="995376" y="2559893"/>
            <a:ext cx="3653136" cy="24354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033" y="2357476"/>
            <a:ext cx="345063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356" y="660858"/>
            <a:ext cx="11184466" cy="1097564"/>
          </a:xfrm>
        </p:spPr>
        <p:txBody>
          <a:bodyPr/>
          <a:lstStyle/>
          <a:p>
            <a:r>
              <a:rPr lang="de-DE" altLang="de-DE" sz="3600" dirty="0"/>
              <a:t>Erwartungen und zukünftige Kooperation </a:t>
            </a:r>
            <a:r>
              <a:rPr lang="de-DE" altLang="de-DE" sz="3600" dirty="0" smtClean="0"/>
              <a:t/>
            </a:r>
            <a:br>
              <a:rPr lang="de-DE" altLang="de-DE" sz="3600" dirty="0" smtClean="0"/>
            </a:br>
            <a:r>
              <a:rPr lang="de-DE" altLang="de-DE" sz="1800" dirty="0" smtClean="0"/>
              <a:t>(</a:t>
            </a:r>
            <a:r>
              <a:rPr lang="de-DE" altLang="de-DE" sz="1800" dirty="0"/>
              <a:t>ein </a:t>
            </a:r>
            <a:r>
              <a:rPr lang="de-DE" altLang="de-DE" sz="1800" dirty="0" smtClean="0"/>
              <a:t>Austausch</a:t>
            </a:r>
            <a:r>
              <a:rPr lang="de-DE" altLang="de-DE" sz="1800" dirty="0"/>
              <a:t>) 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56" y="1758421"/>
            <a:ext cx="10515600" cy="4864569"/>
          </a:xfrm>
        </p:spPr>
        <p:txBody>
          <a:bodyPr>
            <a:normAutofit fontScale="70000" lnSpcReduction="20000"/>
          </a:bodyPr>
          <a:lstStyle/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Akquise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Bewerbung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Begrüßung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Kursverlauf (</a:t>
            </a:r>
            <a:r>
              <a:rPr lang="de-DE" altLang="de-DE" sz="3100" dirty="0">
                <a:solidFill>
                  <a:prstClr val="black"/>
                </a:solidFill>
                <a:sym typeface="Wingdings" panose="05000000000000000000" pitchFamily="2" charset="2"/>
              </a:rPr>
              <a:t>Kursverlaufsplan) </a:t>
            </a:r>
            <a:endParaRPr lang="de-DE" altLang="de-DE" sz="31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Externe </a:t>
            </a:r>
            <a:r>
              <a:rPr lang="de-DE" altLang="de-DE" sz="3100" dirty="0">
                <a:solidFill>
                  <a:prstClr val="black"/>
                </a:solidFill>
                <a:sym typeface="Wingdings" panose="05000000000000000000" pitchFamily="2" charset="2"/>
              </a:rPr>
              <a:t>Einsätze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Probezeit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Praxisbesuche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Zwischenprüfung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Abbrüche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Examensvorbereitung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Examen/ Examensfeier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Vernetzung/Kooperation</a:t>
            </a:r>
          </a:p>
          <a:p>
            <a:r>
              <a:rPr lang="de-DE" altLang="de-DE" sz="3100" dirty="0" smtClean="0">
                <a:solidFill>
                  <a:prstClr val="black"/>
                </a:solidFill>
                <a:sym typeface="Wingdings" panose="05000000000000000000" pitchFamily="2" charset="2"/>
              </a:rPr>
              <a:t>Wünsche an Fort- und Weiterbildung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7391">
            <a:off x="6315313" y="2791530"/>
            <a:ext cx="3886208" cy="25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8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979" y="1180147"/>
            <a:ext cx="11142132" cy="1097564"/>
          </a:xfrm>
        </p:spPr>
        <p:txBody>
          <a:bodyPr/>
          <a:lstStyle/>
          <a:p>
            <a:pPr lvl="0"/>
            <a:r>
              <a:rPr lang="de-DE" dirty="0">
                <a:cs typeface="Arial" charset="0"/>
              </a:rPr>
              <a:t>„Die Lösung ist immer einfach, </a:t>
            </a:r>
            <a:r>
              <a:rPr lang="de-DE" dirty="0" smtClean="0">
                <a:cs typeface="Arial" charset="0"/>
              </a:rPr>
              <a:t/>
            </a:r>
            <a:br>
              <a:rPr lang="de-DE" dirty="0" smtClean="0">
                <a:cs typeface="Arial" charset="0"/>
              </a:rPr>
            </a:br>
            <a:r>
              <a:rPr lang="de-DE" dirty="0" smtClean="0">
                <a:cs typeface="Arial" charset="0"/>
              </a:rPr>
              <a:t>man </a:t>
            </a:r>
            <a:r>
              <a:rPr lang="de-DE" dirty="0">
                <a:cs typeface="Arial" charset="0"/>
              </a:rPr>
              <a:t>muss sie nur finden.“</a:t>
            </a:r>
            <a:br>
              <a:rPr lang="de-DE" dirty="0">
                <a:cs typeface="Arial" charset="0"/>
              </a:rPr>
            </a:br>
            <a:r>
              <a:rPr lang="de-DE" dirty="0" smtClean="0">
                <a:cs typeface="Arial" charset="0"/>
              </a:rPr>
              <a:t>							</a:t>
            </a:r>
            <a:r>
              <a:rPr lang="de-DE" sz="1200" dirty="0" smtClean="0">
                <a:solidFill>
                  <a:srgbClr val="000000"/>
                </a:solidFill>
                <a:cs typeface="Arial" charset="0"/>
              </a:rPr>
              <a:t>Alexander </a:t>
            </a:r>
            <a:r>
              <a:rPr lang="de-DE" sz="1200" dirty="0">
                <a:solidFill>
                  <a:srgbClr val="000000"/>
                </a:solidFill>
                <a:cs typeface="Arial" charset="0"/>
              </a:rPr>
              <a:t>Solschenizyn (*1918), russ. Schriftsteller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133" y="2728737"/>
            <a:ext cx="10515600" cy="2469796"/>
          </a:xfrm>
        </p:spPr>
        <p:txBody>
          <a:bodyPr/>
          <a:lstStyle/>
          <a:p>
            <a:pPr marL="0" indent="0">
              <a:buNone/>
            </a:pPr>
            <a:r>
              <a:rPr lang="de-DE" sz="3600" dirty="0"/>
              <a:t>Vielen Dank für Ihre Rückmeldungen.</a:t>
            </a:r>
          </a:p>
          <a:p>
            <a:pPr marL="0" indent="0">
              <a:buNone/>
            </a:pPr>
            <a:r>
              <a:rPr lang="de-DE" sz="3600" dirty="0"/>
              <a:t>Wir freuen uns auf unsere Zusammenarbeit.</a:t>
            </a:r>
          </a:p>
          <a:p>
            <a:endParaRPr lang="de-DE" sz="3600" dirty="0"/>
          </a:p>
          <a:p>
            <a:pPr marL="0" indent="0">
              <a:buNone/>
            </a:pPr>
            <a:r>
              <a:rPr lang="de-DE" sz="3600" dirty="0"/>
              <a:t>Kommen Sie gut und sicher nach Hause.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448" y="4334436"/>
            <a:ext cx="2710079" cy="180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6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… der heutige Nachmittag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6889" y="2186869"/>
            <a:ext cx="11080044" cy="2227086"/>
          </a:xfrm>
        </p:spPr>
        <p:txBody>
          <a:bodyPr/>
          <a:lstStyle/>
          <a:p>
            <a:pPr marL="0" lvl="0" indent="0">
              <a:buNone/>
            </a:pPr>
            <a:r>
              <a:rPr lang="de-DE" altLang="de-DE" dirty="0">
                <a:solidFill>
                  <a:prstClr val="black"/>
                </a:solidFill>
                <a:latin typeface="Arial" panose="020B0604020202020204" pitchFamily="34" charset="0"/>
              </a:rPr>
              <a:t>- Ankommen und Begrüßung</a:t>
            </a:r>
          </a:p>
          <a:p>
            <a:pPr marL="0" lvl="0" indent="0">
              <a:buNone/>
            </a:pPr>
            <a:r>
              <a:rPr lang="de-DE" altLang="de-DE" dirty="0">
                <a:solidFill>
                  <a:prstClr val="black"/>
                </a:solidFill>
                <a:latin typeface="Arial" panose="020B0604020202020204" pitchFamily="34" charset="0"/>
              </a:rPr>
              <a:t>- Die Ist-Situation (</a:t>
            </a:r>
            <a:r>
              <a:rPr lang="de-DE" alt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Darstellung, Diskussion und Austausch)</a:t>
            </a:r>
            <a:endParaRPr lang="de-DE" altLang="de-DE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altLang="de-DE" dirty="0">
                <a:solidFill>
                  <a:prstClr val="black"/>
                </a:solidFill>
                <a:latin typeface="Arial" panose="020B0604020202020204" pitchFamily="34" charset="0"/>
              </a:rPr>
              <a:t>- Aktuelle Entwicklungen inkl. Bewerbersituation</a:t>
            </a:r>
          </a:p>
          <a:p>
            <a:pPr marL="0" lvl="0" indent="0">
              <a:buNone/>
            </a:pPr>
            <a:r>
              <a:rPr lang="de-DE" altLang="de-DE" dirty="0">
                <a:solidFill>
                  <a:prstClr val="black"/>
                </a:solidFill>
                <a:latin typeface="Arial" panose="020B0604020202020204" pitchFamily="34" charset="0"/>
              </a:rPr>
              <a:t>- Erwartungen und zukünftige </a:t>
            </a:r>
            <a:r>
              <a:rPr lang="de-DE" altLang="de-DE" dirty="0" smtClean="0">
                <a:solidFill>
                  <a:prstClr val="black"/>
                </a:solidFill>
                <a:latin typeface="Arial" panose="020B0604020202020204" pitchFamily="34" charset="0"/>
              </a:rPr>
              <a:t>Kooperation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3808">
            <a:off x="7557496" y="3661629"/>
            <a:ext cx="345063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9000" y="988236"/>
            <a:ext cx="9266853" cy="1097564"/>
          </a:xfrm>
        </p:spPr>
        <p:txBody>
          <a:bodyPr/>
          <a:lstStyle/>
          <a:p>
            <a:r>
              <a:rPr lang="de-DE" altLang="de-DE" dirty="0"/>
              <a:t>… Kurzvorstellung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08704">
            <a:off x="4534114" y="2802163"/>
            <a:ext cx="4544225" cy="30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Ist-Situation</a:t>
            </a:r>
            <a:br>
              <a:rPr lang="de-DE" altLang="de-DE" dirty="0"/>
            </a:br>
            <a:r>
              <a:rPr lang="de-DE" altLang="de-DE" dirty="0"/>
              <a:t>die generalistische Ausbildung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1755" y="2506662"/>
            <a:ext cx="10515600" cy="4351338"/>
          </a:xfrm>
        </p:spPr>
        <p:txBody>
          <a:bodyPr/>
          <a:lstStyle/>
          <a:p>
            <a:r>
              <a:rPr lang="de-DE" altLang="de-DE" dirty="0"/>
              <a:t>Gesetzl. Grundlagen:	</a:t>
            </a:r>
            <a:endParaRPr lang="de-DE" altLang="de-DE" dirty="0" smtClean="0"/>
          </a:p>
          <a:p>
            <a:pPr marL="0" indent="0">
              <a:buNone/>
            </a:pPr>
            <a:r>
              <a:rPr lang="de-DE" altLang="de-DE" sz="1800" dirty="0" smtClean="0"/>
              <a:t>		- </a:t>
            </a:r>
            <a:r>
              <a:rPr lang="de-DE" altLang="de-DE" sz="1800" dirty="0"/>
              <a:t>Pflegeberufegesetz (PflBG)</a:t>
            </a:r>
            <a:r>
              <a:rPr lang="de-DE" altLang="de-DE" sz="1800" strike="sngStrike" dirty="0">
                <a:solidFill>
                  <a:srgbClr val="FF0000"/>
                </a:solidFill>
              </a:rPr>
              <a:t/>
            </a:r>
            <a:br>
              <a:rPr lang="de-DE" altLang="de-DE" sz="1800" strike="sngStrike" dirty="0">
                <a:solidFill>
                  <a:srgbClr val="FF0000"/>
                </a:solidFill>
              </a:rPr>
            </a:br>
            <a:r>
              <a:rPr lang="de-DE" altLang="de-DE" sz="1800" dirty="0"/>
              <a:t>		- Pflegeberufe-Ausbildungs- und -Prüfungsverordnung (</a:t>
            </a:r>
            <a:r>
              <a:rPr lang="de-DE" altLang="de-DE" sz="1800" dirty="0" err="1"/>
              <a:t>PflAPrV</a:t>
            </a:r>
            <a:r>
              <a:rPr lang="de-DE" altLang="de-DE" sz="1800" dirty="0"/>
              <a:t>)</a:t>
            </a:r>
            <a:br>
              <a:rPr lang="de-DE" altLang="de-DE" sz="1800" dirty="0"/>
            </a:br>
            <a:r>
              <a:rPr lang="de-DE" altLang="de-DE" sz="1800" dirty="0"/>
              <a:t>		- Pflegeberufe-Ausbildungsfinanzierungsverordnung (</a:t>
            </a:r>
            <a:r>
              <a:rPr lang="de-DE" altLang="de-DE" sz="1800" dirty="0" err="1"/>
              <a:t>PflAFinV</a:t>
            </a:r>
            <a:r>
              <a:rPr lang="de-DE" altLang="de-DE" sz="1800" dirty="0"/>
              <a:t>) </a:t>
            </a:r>
          </a:p>
          <a:p>
            <a:r>
              <a:rPr lang="de-DE" altLang="de-DE" b="1" dirty="0"/>
              <a:t>Ziel </a:t>
            </a:r>
            <a:r>
              <a:rPr lang="de-DE" altLang="de-DE" dirty="0"/>
              <a:t>sollte sein, die Ausbildung insges. attraktiver zu machen.</a:t>
            </a:r>
          </a:p>
          <a:p>
            <a:r>
              <a:rPr lang="de-DE" altLang="de-DE" dirty="0"/>
              <a:t>Sie sollte es ermöglichen, dass alle Auszubildenden, nach dem </a:t>
            </a:r>
            <a:r>
              <a:rPr lang="de-DE" altLang="de-DE" b="1" dirty="0"/>
              <a:t>Abschluss als Pflegefachfrau oder Pflegefachmann</a:t>
            </a:r>
            <a:r>
              <a:rPr lang="de-DE" altLang="de-DE" dirty="0"/>
              <a:t>, in allen Versorgungsbereichen der Pflege arbeiten und alle Altersgruppen pflegen können.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978" y="1983669"/>
            <a:ext cx="11113911" cy="46429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altLang="de-DE" dirty="0"/>
              <a:t>Sie sollte zu einer Verbesserung der Ausbildungs- und Arbeitsbedingungen in der Pflege beitragen.</a:t>
            </a:r>
          </a:p>
          <a:p>
            <a:pPr marL="0" indent="0">
              <a:buNone/>
            </a:pPr>
            <a:r>
              <a:rPr lang="de-DE" altLang="de-DE" dirty="0"/>
              <a:t>Hierzu zählen: </a:t>
            </a:r>
          </a:p>
          <a:p>
            <a:r>
              <a:rPr lang="de-DE" altLang="de-DE" b="1" dirty="0"/>
              <a:t>Professionalisierung: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Es gibt erstmals bestimmte berufliche Tätigkeiten, die nur den Pflegefachkräften vorbehalten sind (Vorbehaltene Tätigkeiten, §4 PflBG).</a:t>
            </a:r>
          </a:p>
          <a:p>
            <a:r>
              <a:rPr lang="de-DE" altLang="de-DE" b="1" dirty="0"/>
              <a:t>Akademisierung: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Es ist auch eine Ausbildung an einer Hochschule mit Bachelor-Niveau möglich.</a:t>
            </a:r>
          </a:p>
          <a:p>
            <a:r>
              <a:rPr lang="de-DE" altLang="de-DE" b="1" dirty="0"/>
              <a:t>Anerkennung: 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Der neue Abschluss zur generalistischen Pflegefachkraft wird EU-weit anerkannt.</a:t>
            </a: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Ist-Situation</a:t>
            </a:r>
            <a:br>
              <a:rPr lang="de-DE" altLang="de-DE" dirty="0"/>
            </a:br>
            <a:r>
              <a:rPr lang="de-DE" altLang="de-DE" dirty="0"/>
              <a:t>die generalistische Ausbildung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32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978" y="1825625"/>
            <a:ext cx="11108266" cy="43513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altLang="de-DE" sz="2600" b="1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Seit Einführung sind bei </a:t>
            </a:r>
            <a:r>
              <a:rPr lang="de-DE" altLang="de-DE" sz="2600" b="1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uns:</a:t>
            </a:r>
          </a:p>
          <a:p>
            <a:pPr marL="0" lvl="0" indent="0">
              <a:buNone/>
            </a:pPr>
            <a:r>
              <a:rPr lang="de-DE" altLang="de-DE" sz="26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12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altLang="de-DE" sz="26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Kurse am Standort 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Rheine</a:t>
            </a:r>
          </a:p>
          <a:p>
            <a:pPr marL="0" lvl="0" indent="0">
              <a:buNone/>
            </a:pPr>
            <a:r>
              <a:rPr lang="de-DE" altLang="de-DE" sz="2600" dirty="0">
                <a:solidFill>
                  <a:srgbClr val="0070C0"/>
                </a:solidFill>
                <a:sym typeface="Wingdings" panose="05000000000000000000" pitchFamily="2" charset="2"/>
              </a:rPr>
              <a:t>4</a:t>
            </a: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Kurse am Standort 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Emsdetten</a:t>
            </a:r>
          </a:p>
          <a:p>
            <a:pPr marL="0" lvl="0" indent="0">
              <a:buNone/>
            </a:pPr>
            <a:r>
              <a:rPr lang="de-DE" altLang="de-DE" sz="26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8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altLang="de-DE" sz="26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Kurse am Standort 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Ibbenbüren </a:t>
            </a:r>
            <a:endParaRPr lang="de-DE" altLang="de-DE" sz="2600" dirty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6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mit jeweils 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bis zu </a:t>
            </a:r>
            <a:r>
              <a:rPr lang="de-DE" altLang="de-DE" sz="2600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28 </a:t>
            </a:r>
            <a:r>
              <a:rPr lang="de-DE" altLang="de-DE" sz="26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Auszubildenden </a:t>
            </a: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als PFK gestartet</a:t>
            </a:r>
          </a:p>
          <a:p>
            <a:pPr marL="0" lvl="0" indent="0">
              <a:buNone/>
            </a:pPr>
            <a:r>
              <a:rPr lang="de-DE" altLang="de-DE" sz="120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(zuzüglich Januar 41 Auszubildende von der Esta-Schule ab Januar 24 in Emsdetten und Rheine)</a:t>
            </a:r>
          </a:p>
          <a:p>
            <a:pPr marL="0" lvl="0" indent="0">
              <a:buNone/>
            </a:pPr>
            <a:r>
              <a:rPr lang="de-DE" altLang="de-DE" sz="26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Davon haben bisher </a:t>
            </a:r>
            <a:r>
              <a:rPr lang="de-DE" altLang="de-DE" sz="2600" dirty="0" smtClean="0">
                <a:solidFill>
                  <a:srgbClr val="FFC000"/>
                </a:solidFill>
                <a:latin typeface="+mj-lt"/>
                <a:sym typeface="Wingdings" panose="05000000000000000000" pitchFamily="2" charset="2"/>
              </a:rPr>
              <a:t>5 Kurse </a:t>
            </a:r>
            <a:r>
              <a:rPr lang="de-DE" altLang="de-DE" sz="26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haben das Examen durchlaufen </a:t>
            </a:r>
            <a:endParaRPr lang="de-DE" altLang="de-DE" sz="2600" dirty="0" smtClean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de-DE" altLang="de-DE" sz="2400" dirty="0" smtClean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4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(Hinweis:	- gestartet unter </a:t>
            </a:r>
            <a:r>
              <a:rPr lang="de-DE" altLang="de-DE" sz="2400" dirty="0" err="1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Coronabedingungen</a:t>
            </a:r>
            <a:endParaRPr lang="de-DE" altLang="de-DE" sz="2400" dirty="0" smtClean="0">
              <a:solidFill>
                <a:prstClr val="black"/>
              </a:solidFill>
              <a:latin typeface="+mj-lt"/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4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de-DE" altLang="de-DE" sz="2400" dirty="0" smtClean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	- gestiegene </a:t>
            </a:r>
            <a:r>
              <a:rPr lang="de-DE" altLang="de-DE" sz="2400" dirty="0">
                <a:solidFill>
                  <a:prstClr val="black"/>
                </a:solidFill>
                <a:latin typeface="+mj-lt"/>
                <a:sym typeface="Wingdings" panose="05000000000000000000" pitchFamily="2" charset="2"/>
              </a:rPr>
              <a:t>Anforderungen/Rahmenbedingungen von Prüfungen)</a:t>
            </a: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Ist-Situation</a:t>
            </a:r>
            <a:br>
              <a:rPr lang="de-DE" altLang="de-DE" dirty="0"/>
            </a:br>
            <a:r>
              <a:rPr lang="de-DE" altLang="de-DE" dirty="0"/>
              <a:t>die generalistische Ausbildung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0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77" y="3127022"/>
            <a:ext cx="11212688" cy="3516489"/>
          </a:xfrm>
        </p:spPr>
        <p:txBody>
          <a:bodyPr>
            <a:normAutofit/>
          </a:bodyPr>
          <a:lstStyle/>
          <a:p>
            <a:pPr marL="342900" lvl="0" indent="-342900">
              <a:buFontTx/>
              <a:buChar char="-"/>
            </a:pP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Bewerberzahlen</a:t>
            </a:r>
            <a:r>
              <a:rPr lang="de-DE" altLang="de-DE" sz="2600" dirty="0">
                <a:solidFill>
                  <a:srgbClr val="FF0000"/>
                </a:solidFill>
                <a:sym typeface="Wingdings" panose="05000000000000000000" pitchFamily="2" charset="2"/>
              </a:rPr>
              <a:t> (siehe </a:t>
            </a:r>
            <a:r>
              <a:rPr lang="de-DE" altLang="de-DE" sz="2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auch Folie </a:t>
            </a:r>
            <a:r>
              <a:rPr lang="de-DE" altLang="de-DE" sz="2600" dirty="0">
                <a:solidFill>
                  <a:srgbClr val="FF0000"/>
                </a:solidFill>
                <a:sym typeface="Wingdings" panose="05000000000000000000" pitchFamily="2" charset="2"/>
              </a:rPr>
              <a:t>6)</a:t>
            </a:r>
          </a:p>
          <a:p>
            <a:pPr marL="342900" lvl="0" indent="-342900">
              <a:buFontTx/>
              <a:buChar char="-"/>
            </a:pP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Fluktuation und Abbrüche während der </a:t>
            </a: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Ausbildung</a:t>
            </a:r>
          </a:p>
          <a:p>
            <a:pPr marL="342900" lvl="0" indent="-342900">
              <a:buFontTx/>
              <a:buChar char="-"/>
            </a:pP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Wechsel </a:t>
            </a: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in andere </a:t>
            </a: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Settings…</a:t>
            </a:r>
          </a:p>
          <a:p>
            <a:pPr marL="342900" lvl="0" indent="-342900">
              <a:buFontTx/>
              <a:buChar char="-"/>
            </a:pP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Abbrüche </a:t>
            </a: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in </a:t>
            </a:r>
            <a:r>
              <a:rPr lang="de-DE" altLang="de-DE" sz="2600" dirty="0" smtClean="0">
                <a:solidFill>
                  <a:prstClr val="black"/>
                </a:solidFill>
                <a:sym typeface="Wingdings" panose="05000000000000000000" pitchFamily="2" charset="2"/>
              </a:rPr>
              <a:t>Ibbenbüren:</a:t>
            </a:r>
            <a:r>
              <a:rPr lang="de-DE" altLang="de-DE" sz="26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2600" dirty="0">
                <a:sym typeface="Wingdings" panose="05000000000000000000" pitchFamily="2" charset="2"/>
              </a:rPr>
              <a:t>2022: </a:t>
            </a:r>
            <a:r>
              <a:rPr lang="de-DE" altLang="de-DE" sz="2600" dirty="0" smtClean="0">
                <a:sym typeface="Wingdings" panose="05000000000000000000" pitchFamily="2" charset="2"/>
              </a:rPr>
              <a:t>24 </a:t>
            </a:r>
            <a:r>
              <a:rPr lang="de-DE" altLang="de-DE" sz="2600" dirty="0">
                <a:sym typeface="Wingdings" panose="05000000000000000000" pitchFamily="2" charset="2"/>
              </a:rPr>
              <a:t>PFK, 2023: </a:t>
            </a:r>
            <a:r>
              <a:rPr lang="de-DE" altLang="de-DE" sz="2600" dirty="0" smtClean="0">
                <a:sym typeface="Wingdings" panose="05000000000000000000" pitchFamily="2" charset="2"/>
              </a:rPr>
              <a:t>13 </a:t>
            </a:r>
            <a:r>
              <a:rPr lang="de-DE" altLang="de-DE" sz="2600" dirty="0">
                <a:sym typeface="Wingdings" panose="05000000000000000000" pitchFamily="2" charset="2"/>
              </a:rPr>
              <a:t>PFK + </a:t>
            </a:r>
            <a:r>
              <a:rPr lang="de-DE" altLang="de-DE" sz="2600" dirty="0" smtClean="0">
                <a:sym typeface="Wingdings" panose="05000000000000000000" pitchFamily="2" charset="2"/>
              </a:rPr>
              <a:t>10 </a:t>
            </a:r>
            <a:r>
              <a:rPr lang="de-DE" altLang="de-DE" sz="2600" dirty="0">
                <a:sym typeface="Wingdings" panose="05000000000000000000" pitchFamily="2" charset="2"/>
              </a:rPr>
              <a:t>PFA</a:t>
            </a:r>
          </a:p>
          <a:p>
            <a:pPr marL="342900" lvl="1" indent="0">
              <a:buNone/>
            </a:pPr>
            <a:r>
              <a:rPr lang="de-DE" altLang="de-DE" sz="2600" dirty="0">
                <a:sym typeface="Wingdings" panose="05000000000000000000" pitchFamily="2" charset="2"/>
              </a:rPr>
              <a:t>	          </a:t>
            </a:r>
            <a:r>
              <a:rPr lang="de-DE" altLang="de-DE" sz="2600" dirty="0" smtClean="0">
                <a:sym typeface="Wingdings" panose="05000000000000000000" pitchFamily="2" charset="2"/>
              </a:rPr>
              <a:t>in Rheine:	</a:t>
            </a:r>
            <a:r>
              <a:rPr lang="de-DE" altLang="de-DE" sz="2600" dirty="0">
                <a:sym typeface="Wingdings" panose="05000000000000000000" pitchFamily="2" charset="2"/>
              </a:rPr>
              <a:t>	2022: </a:t>
            </a:r>
            <a:r>
              <a:rPr lang="de-DE" altLang="de-DE" sz="2600" dirty="0" smtClean="0">
                <a:sym typeface="Wingdings" panose="05000000000000000000" pitchFamily="2" charset="2"/>
              </a:rPr>
              <a:t>16 </a:t>
            </a:r>
            <a:r>
              <a:rPr lang="de-DE" altLang="de-DE" sz="2600" dirty="0">
                <a:sym typeface="Wingdings" panose="05000000000000000000" pitchFamily="2" charset="2"/>
              </a:rPr>
              <a:t>PFK, 2023: </a:t>
            </a:r>
            <a:r>
              <a:rPr lang="de-DE" altLang="de-DE" sz="2600" dirty="0" smtClean="0">
                <a:sym typeface="Wingdings" panose="05000000000000000000" pitchFamily="2" charset="2"/>
              </a:rPr>
              <a:t>15 </a:t>
            </a:r>
            <a:r>
              <a:rPr lang="de-DE" altLang="de-DE" sz="2600" dirty="0">
                <a:sym typeface="Wingdings" panose="05000000000000000000" pitchFamily="2" charset="2"/>
              </a:rPr>
              <a:t>PFK + </a:t>
            </a:r>
            <a:r>
              <a:rPr lang="de-DE" altLang="de-DE" sz="2600" dirty="0" smtClean="0">
                <a:sym typeface="Wingdings" panose="05000000000000000000" pitchFamily="2" charset="2"/>
              </a:rPr>
              <a:t>4PFA</a:t>
            </a:r>
          </a:p>
          <a:p>
            <a:pPr marL="342900" lvl="1" indent="0">
              <a:buNone/>
            </a:pPr>
            <a:r>
              <a:rPr lang="de-DE" altLang="de-DE" sz="2600" dirty="0">
                <a:sym typeface="Wingdings" panose="05000000000000000000" pitchFamily="2" charset="2"/>
              </a:rPr>
              <a:t>	</a:t>
            </a:r>
            <a:r>
              <a:rPr lang="de-DE" altLang="de-DE" sz="2600" dirty="0" smtClean="0">
                <a:sym typeface="Wingdings" panose="05000000000000000000" pitchFamily="2" charset="2"/>
              </a:rPr>
              <a:t>	in Emsdetten:	2022:	 3 PFK, 2023: 14 PFK + 3 PFA</a:t>
            </a:r>
          </a:p>
          <a:p>
            <a:pPr marL="342900" lvl="1" indent="0">
              <a:buNone/>
            </a:pPr>
            <a:endParaRPr lang="de-DE" altLang="de-DE" sz="2600" dirty="0" smtClean="0">
              <a:sym typeface="Wingdings" panose="05000000000000000000" pitchFamily="2" charset="2"/>
            </a:endParaRPr>
          </a:p>
          <a:p>
            <a:pPr marL="342900" lvl="1" indent="0">
              <a:buNone/>
            </a:pPr>
            <a:r>
              <a:rPr lang="de-DE" altLang="de-DE" sz="2000" dirty="0" smtClean="0">
                <a:sym typeface="Wingdings" panose="05000000000000000000" pitchFamily="2" charset="2"/>
              </a:rPr>
              <a:t>(</a:t>
            </a:r>
            <a:r>
              <a:rPr lang="de-DE" altLang="de-DE" sz="2000" dirty="0">
                <a:sym typeface="Wingdings" panose="05000000000000000000" pitchFamily="2" charset="2"/>
              </a:rPr>
              <a:t>Abbrüche überwiegend im ersten AD – danach nur noch vereinzelt)</a:t>
            </a:r>
          </a:p>
          <a:p>
            <a:pPr marL="342900" lvl="1" indent="0">
              <a:buNone/>
            </a:pPr>
            <a:endParaRPr lang="de-DE" altLang="de-DE" sz="2600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Ist-Situation</a:t>
            </a:r>
            <a:br>
              <a:rPr lang="de-DE" altLang="de-DE" dirty="0"/>
            </a:br>
            <a:r>
              <a:rPr lang="de-DE" altLang="de-DE" dirty="0"/>
              <a:t>die generalistische Ausbildung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29470"/>
              </p:ext>
            </p:extLst>
          </p:nvPr>
        </p:nvGraphicFramePr>
        <p:xfrm>
          <a:off x="9384988" y="1589089"/>
          <a:ext cx="2016790" cy="28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3238363" imgH="4582843" progId="Acrobat.Document.DC">
                  <p:embed/>
                </p:oleObj>
              </mc:Choice>
              <mc:Fallback>
                <p:oleObj name="Acrobat Document" r:id="rId3" imgW="3238363" imgH="4582843" progId="Acrobat.Document.DC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4988" y="1589089"/>
                        <a:ext cx="2016790" cy="285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34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5354" y="1811868"/>
            <a:ext cx="11212688" cy="4769556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de-DE" altLang="de-DE" sz="2300" b="1" dirty="0">
                <a:solidFill>
                  <a:prstClr val="black"/>
                </a:solidFill>
                <a:sym typeface="Wingdings" panose="05000000000000000000" pitchFamily="2" charset="2"/>
              </a:rPr>
              <a:t>Ergebnisse von </a:t>
            </a:r>
            <a:r>
              <a:rPr lang="de-DE" altLang="de-DE" sz="23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Prüfungen (nicht bestanden) </a:t>
            </a:r>
            <a:endParaRPr lang="de-DE" altLang="de-DE" sz="2300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Ibbenbüren</a:t>
            </a:r>
            <a:r>
              <a:rPr lang="de-DE" altLang="de-DE" sz="1700" b="1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  <a:r>
              <a:rPr lang="de-DE" altLang="de-DE" sz="1700" dirty="0">
                <a:solidFill>
                  <a:prstClr val="black"/>
                </a:solidFill>
                <a:sym typeface="Wingdings" panose="05000000000000000000" pitchFamily="2" charset="2"/>
              </a:rPr>
              <a:t>PFK 22: 1 Auszubildende / Kurs 23: 4 Auszubildende / PFA 13: 0 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Auszubildende</a:t>
            </a:r>
          </a:p>
          <a:p>
            <a:pPr marL="0" lvl="0" indent="0">
              <a:buNone/>
            </a:pP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Rheine</a:t>
            </a:r>
            <a:r>
              <a:rPr lang="de-DE" altLang="de-DE" sz="1700" b="1" dirty="0">
                <a:solidFill>
                  <a:prstClr val="black"/>
                </a:solidFill>
                <a:sym typeface="Wingdings" panose="05000000000000000000" pitchFamily="2" charset="2"/>
              </a:rPr>
              <a:t>: </a:t>
            </a:r>
            <a:r>
              <a:rPr lang="de-DE" altLang="de-DE" sz="1700" dirty="0">
                <a:solidFill>
                  <a:prstClr val="black"/>
                </a:solidFill>
                <a:sym typeface="Wingdings" panose="05000000000000000000" pitchFamily="2" charset="2"/>
              </a:rPr>
              <a:t>PFK: K. 75: 2 Auszubildende / K. 77: 0 Auszubildende / K. 78:  0 Auszubildende /  PFA : 1 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Auszubildende</a:t>
            </a:r>
          </a:p>
          <a:p>
            <a:pPr marL="0" lvl="0" indent="0">
              <a:buNone/>
            </a:pPr>
            <a:r>
              <a:rPr lang="de-DE" altLang="de-DE" sz="17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Emsdetten</a:t>
            </a:r>
            <a:r>
              <a:rPr lang="de-DE" altLang="de-DE" sz="17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1700" dirty="0">
                <a:solidFill>
                  <a:prstClr val="black"/>
                </a:solidFill>
                <a:sym typeface="Wingdings" panose="05000000000000000000" pitchFamily="2" charset="2"/>
              </a:rPr>
              <a:t>K. E 6: 0 Auszubildende /</a:t>
            </a:r>
          </a:p>
          <a:p>
            <a:pPr lvl="1"/>
            <a:endParaRPr lang="de-DE" altLang="de-DE" sz="1700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3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Vermittlung: </a:t>
            </a:r>
          </a:p>
          <a:p>
            <a:pPr marL="0" lvl="0" indent="0">
              <a:buNone/>
            </a:pPr>
            <a:r>
              <a:rPr lang="de-DE" altLang="de-DE" sz="16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Rheine/Emsdetten:</a:t>
            </a:r>
            <a:r>
              <a:rPr lang="de-DE" altLang="de-DE" sz="23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K 75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: 100% /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K 77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: 95% /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K 78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: 100% / E 6: 100 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%</a:t>
            </a:r>
          </a:p>
          <a:p>
            <a:pPr marL="0" lvl="0" indent="0">
              <a:buNone/>
            </a:pPr>
            <a:r>
              <a:rPr lang="de-DE" altLang="de-DE" sz="1600" b="1" dirty="0">
                <a:solidFill>
                  <a:prstClr val="black"/>
                </a:solidFill>
                <a:sym typeface="Wingdings" panose="05000000000000000000" pitchFamily="2" charset="2"/>
              </a:rPr>
              <a:t>Ibbenbüren: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	K 22: 100% / K 23: 100% / PFA K12: 100%, PFA K13: 100%</a:t>
            </a:r>
          </a:p>
          <a:p>
            <a:pPr marL="0" lvl="0" indent="0">
              <a:buNone/>
            </a:pP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r>
              <a:rPr lang="de-DE" altLang="de-DE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	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500" b="1" dirty="0">
                <a:solidFill>
                  <a:prstClr val="black"/>
                </a:solidFill>
                <a:sym typeface="Wingdings" panose="05000000000000000000" pitchFamily="2" charset="2"/>
              </a:rPr>
              <a:t>Abwanderung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de-DE" altLang="de-DE" sz="2000" dirty="0">
                <a:sym typeface="Wingdings" panose="05000000000000000000" pitchFamily="2" charset="2"/>
              </a:rPr>
              <a:t>nach der Ausbildung </a:t>
            </a:r>
            <a:r>
              <a:rPr lang="de-DE" altLang="de-DE" sz="2000" dirty="0">
                <a:solidFill>
                  <a:prstClr val="black"/>
                </a:solidFill>
                <a:sym typeface="Wingdings" panose="05000000000000000000" pitchFamily="2" charset="2"/>
              </a:rPr>
              <a:t>in </a:t>
            </a:r>
            <a:r>
              <a:rPr lang="de-DE" altLang="de-DE" sz="2000" dirty="0">
                <a:sym typeface="Wingdings" panose="05000000000000000000" pitchFamily="2" charset="2"/>
              </a:rPr>
              <a:t>Setting -Krankenhaus: </a:t>
            </a:r>
            <a:endParaRPr lang="de-DE" altLang="de-DE" sz="2000" dirty="0" smtClean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000" dirty="0">
                <a:sym typeface="Wingdings" panose="05000000000000000000" pitchFamily="2" charset="2"/>
              </a:rPr>
              <a:t>	</a:t>
            </a:r>
            <a:r>
              <a:rPr lang="de-DE" altLang="de-DE" sz="2000" dirty="0" smtClean="0">
                <a:sym typeface="Wingdings" panose="05000000000000000000" pitchFamily="2" charset="2"/>
              </a:rPr>
              <a:t>	</a:t>
            </a:r>
            <a:r>
              <a:rPr lang="de-DE" altLang="de-DE" sz="1700" dirty="0" smtClean="0">
                <a:sym typeface="Wingdings" panose="05000000000000000000" pitchFamily="2" charset="2"/>
              </a:rPr>
              <a:t>K 75</a:t>
            </a:r>
            <a:r>
              <a:rPr lang="de-DE" altLang="de-DE" sz="1700" dirty="0">
                <a:sym typeface="Wingdings" panose="05000000000000000000" pitchFamily="2" charset="2"/>
              </a:rPr>
              <a:t>: 3  TN. / </a:t>
            </a:r>
            <a:r>
              <a:rPr lang="de-DE" altLang="de-DE" sz="1700" dirty="0" smtClean="0">
                <a:sym typeface="Wingdings" panose="05000000000000000000" pitchFamily="2" charset="2"/>
              </a:rPr>
              <a:t>K 77</a:t>
            </a:r>
            <a:r>
              <a:rPr lang="de-DE" altLang="de-DE" sz="1700" dirty="0">
                <a:sym typeface="Wingdings" panose="05000000000000000000" pitchFamily="2" charset="2"/>
              </a:rPr>
              <a:t>: 1 TN / </a:t>
            </a:r>
            <a:r>
              <a:rPr lang="de-DE" altLang="de-DE" sz="1700" dirty="0" smtClean="0">
                <a:sym typeface="Wingdings" panose="05000000000000000000" pitchFamily="2" charset="2"/>
              </a:rPr>
              <a:t>K 78</a:t>
            </a:r>
            <a:r>
              <a:rPr lang="de-DE" altLang="de-DE" sz="1700" dirty="0">
                <a:sym typeface="Wingdings" panose="05000000000000000000" pitchFamily="2" charset="2"/>
              </a:rPr>
              <a:t>: 4 TN / E 6 : 3 TN.  / PFA: 1 </a:t>
            </a:r>
            <a:r>
              <a:rPr lang="de-DE" altLang="de-DE" sz="1700" dirty="0" smtClean="0">
                <a:sym typeface="Wingdings" panose="05000000000000000000" pitchFamily="2" charset="2"/>
              </a:rPr>
              <a:t>TN.</a:t>
            </a:r>
          </a:p>
          <a:p>
            <a:pPr marL="0" lvl="0" indent="0">
              <a:buNone/>
            </a:pPr>
            <a:r>
              <a:rPr lang="de-DE" altLang="de-DE" sz="1700" dirty="0">
                <a:sym typeface="Wingdings" panose="05000000000000000000" pitchFamily="2" charset="2"/>
              </a:rPr>
              <a:t>	</a:t>
            </a:r>
            <a:r>
              <a:rPr lang="de-DE" altLang="de-DE" sz="1700" dirty="0" smtClean="0">
                <a:sym typeface="Wingdings" panose="05000000000000000000" pitchFamily="2" charset="2"/>
              </a:rPr>
              <a:t>	K 22: 1 TN. / K 23: 1 TN. / PFA K 13 6 TN.</a:t>
            </a:r>
            <a:endParaRPr lang="de-DE" altLang="de-DE" sz="1700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altLang="de-DE" sz="2500" dirty="0" smtClean="0">
                <a:solidFill>
                  <a:prstClr val="black"/>
                </a:solidFill>
                <a:sym typeface="Wingdings" panose="05000000000000000000" pitchFamily="2" charset="2"/>
              </a:rPr>
              <a:t>Abfrageergebnisse </a:t>
            </a:r>
            <a:r>
              <a:rPr lang="de-DE" altLang="de-DE" sz="2500" dirty="0">
                <a:solidFill>
                  <a:prstClr val="black"/>
                </a:solidFill>
                <a:sym typeface="Wingdings" panose="05000000000000000000" pitchFamily="2" charset="2"/>
              </a:rPr>
              <a:t>nach der Ausbildung an unseren </a:t>
            </a:r>
            <a:r>
              <a:rPr lang="de-DE" altLang="de-DE" sz="2500" dirty="0" smtClean="0">
                <a:solidFill>
                  <a:prstClr val="black"/>
                </a:solidFill>
                <a:sym typeface="Wingdings" panose="05000000000000000000" pitchFamily="2" charset="2"/>
              </a:rPr>
              <a:t>Pflegeschulen </a:t>
            </a:r>
            <a:r>
              <a:rPr lang="de-DE" alt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Siehe </a:t>
            </a:r>
            <a:r>
              <a:rPr lang="de-DE" altLang="de-DE" sz="2000" dirty="0">
                <a:solidFill>
                  <a:srgbClr val="FF0000"/>
                </a:solidFill>
                <a:sym typeface="Wingdings" panose="05000000000000000000" pitchFamily="2" charset="2"/>
              </a:rPr>
              <a:t>Befragung </a:t>
            </a:r>
            <a:r>
              <a:rPr lang="de-DE" altLang="de-DE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Do/OE</a:t>
            </a:r>
            <a:endParaRPr lang="de-DE" altLang="de-D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de-DE" sz="1200" u="sng" dirty="0">
                <a:solidFill>
                  <a:srgbClr val="0563C1"/>
                </a:solidFill>
                <a:ea typeface="Calibri" panose="020F0502020204030204" pitchFamily="34" charset="0"/>
                <a:hlinkClick r:id="rId3"/>
              </a:rPr>
              <a:t>https://forms.office.com/Pages/AnalysisPage.aspx?AnalyzerToken=1lZslx4p4jo6s5WpIMKQPAYpGQNkD9lD&amp;id=DQSIkWdsW0yxEjajBLZtrQAAAAAAAAAAAAO__SmH6a9UOE45OThZSEo3TEQ0TTVFMVIzUkRFSEhGVC4u</a:t>
            </a:r>
            <a:endParaRPr lang="de-DE" altLang="de-DE" sz="12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Die Ist-Situation</a:t>
            </a:r>
            <a:br>
              <a:rPr lang="de-DE" altLang="de-DE" dirty="0"/>
            </a:br>
            <a:r>
              <a:rPr lang="de-DE" altLang="de-DE" dirty="0"/>
              <a:t>die generalistische Ausbildung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54319"/>
              </p:ext>
            </p:extLst>
          </p:nvPr>
        </p:nvGraphicFramePr>
        <p:xfrm>
          <a:off x="9234312" y="2662857"/>
          <a:ext cx="2054578" cy="291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4" imgW="3238363" imgH="4582843" progId="Acrobat.Document.DC">
                  <p:embed/>
                </p:oleObj>
              </mc:Choice>
              <mc:Fallback>
                <p:oleObj name="Acrobat Document" r:id="rId4" imgW="3238363" imgH="4582843" progId="Acrobat.Document.DC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4312" y="2662857"/>
                        <a:ext cx="2054578" cy="2910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70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76" y="593125"/>
            <a:ext cx="11153423" cy="1097564"/>
          </a:xfrm>
        </p:spPr>
        <p:txBody>
          <a:bodyPr/>
          <a:lstStyle/>
          <a:p>
            <a:r>
              <a:rPr lang="de-DE" sz="3200" dirty="0"/>
              <a:t>Aktuelle Entwicklungen inkl. Bewerbersituation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175" y="1603144"/>
            <a:ext cx="11153423" cy="4882444"/>
          </a:xfrm>
        </p:spPr>
        <p:txBody>
          <a:bodyPr>
            <a:normAutofit/>
          </a:bodyPr>
          <a:lstStyle/>
          <a:p>
            <a:r>
              <a:rPr lang="de-DE" sz="2400" dirty="0"/>
              <a:t>Der neue Rahmenausbildungsplan</a:t>
            </a:r>
          </a:p>
          <a:p>
            <a:r>
              <a:rPr lang="de-DE" sz="2400" dirty="0"/>
              <a:t>PFA-Ausbildung und </a:t>
            </a:r>
            <a:r>
              <a:rPr lang="de-DE" sz="2400" dirty="0" err="1"/>
              <a:t>Externenprüfung</a:t>
            </a:r>
            <a:endParaRPr lang="de-DE" sz="2400" dirty="0"/>
          </a:p>
          <a:p>
            <a:r>
              <a:rPr lang="de-DE" sz="2400" dirty="0"/>
              <a:t>bundeseinheitliche (2-jährige) Assistenzausbildung?</a:t>
            </a:r>
          </a:p>
          <a:p>
            <a:r>
              <a:rPr lang="de-DE" sz="2400" dirty="0"/>
              <a:t>die Bewerber-/ Bewerbungssituation </a:t>
            </a:r>
          </a:p>
          <a:p>
            <a:pPr lvl="0"/>
            <a:r>
              <a:rPr lang="de-DE" alt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Angebote </a:t>
            </a:r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Kenntnisprüfungen (KPL) , Anpassungslehrgänge (APL)  seit 2020 in Rheine </a:t>
            </a:r>
            <a:r>
              <a:rPr lang="de-DE" altLang="de-DE" sz="2200" dirty="0" smtClean="0">
                <a:solidFill>
                  <a:prstClr val="black"/>
                </a:solidFill>
                <a:sym typeface="Wingdings" panose="05000000000000000000" pitchFamily="2" charset="2"/>
              </a:rPr>
              <a:t>(</a:t>
            </a:r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teilweise - Kooperation mit Vermittlungsagenturen)</a:t>
            </a:r>
          </a:p>
          <a:p>
            <a:pPr lvl="0"/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KPL : 		60 Teilnehmende</a:t>
            </a:r>
          </a:p>
          <a:p>
            <a:pPr lvl="0"/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Generalistik KPL: 	24 Teilnehmende</a:t>
            </a:r>
          </a:p>
          <a:p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APL präsent:	47 Teilnehmende</a:t>
            </a:r>
          </a:p>
          <a:p>
            <a:pPr lvl="0"/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APL online:	26 Teilnehmende</a:t>
            </a:r>
          </a:p>
          <a:p>
            <a:pPr lvl="0"/>
            <a:r>
              <a:rPr lang="de-DE" altLang="de-DE" sz="2200" dirty="0">
                <a:solidFill>
                  <a:prstClr val="black"/>
                </a:solidFill>
                <a:sym typeface="Wingdings" panose="05000000000000000000" pitchFamily="2" charset="2"/>
              </a:rPr>
              <a:t>Franziskus : 	3 Kurse mit insgesamt 41 Teilnehmenden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7583">
            <a:off x="8141989" y="4507598"/>
            <a:ext cx="2539562" cy="16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04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Caritas">
      <a:dk1>
        <a:srgbClr val="000000"/>
      </a:dk1>
      <a:lt1>
        <a:srgbClr val="FFFFFF"/>
      </a:lt1>
      <a:dk2>
        <a:srgbClr val="706F6F"/>
      </a:dk2>
      <a:lt2>
        <a:srgbClr val="A5A5A5"/>
      </a:lt2>
      <a:accent1>
        <a:srgbClr val="E10028"/>
      </a:accent1>
      <a:accent2>
        <a:srgbClr val="F5A023"/>
      </a:accent2>
      <a:accent3>
        <a:srgbClr val="7D7D7D"/>
      </a:accent3>
      <a:accent4>
        <a:srgbClr val="0070C0"/>
      </a:accent4>
      <a:accent5>
        <a:srgbClr val="A8D08D"/>
      </a:accent5>
      <a:accent6>
        <a:srgbClr val="FFD965"/>
      </a:accent6>
      <a:hlink>
        <a:srgbClr val="E10028"/>
      </a:hlink>
      <a:folHlink>
        <a:srgbClr val="F5A023"/>
      </a:folHlink>
    </a:clrScheme>
    <a:fontScheme name="Caritas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ken_PPT_Vorlage_2021-04-14" id="{F354CF31-D592-49AD-B1A8-7A2CCB20B367}" vid="{D49DCC5F-3B06-46D4-BFBF-0BE75BA432C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CBW_PPT_Vorlage_2021-04-14</Template>
  <TotalTime>0</TotalTime>
  <Words>726</Words>
  <Application>Microsoft Office PowerPoint</Application>
  <PresentationFormat>Breitbild</PresentationFormat>
  <Paragraphs>85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 LT Std</vt:lpstr>
      <vt:lpstr>Helvetica LT Std Black</vt:lpstr>
      <vt:lpstr>Helvetica LT Std Light</vt:lpstr>
      <vt:lpstr>Wingdings</vt:lpstr>
      <vt:lpstr>Benutzerdefiniertes Design</vt:lpstr>
      <vt:lpstr>Acrobat Document</vt:lpstr>
      <vt:lpstr>Die Generalistische Ausbildung… Schwerpunkt Pflegefachkraftausbildung</vt:lpstr>
      <vt:lpstr>… der heutige Nachmittag</vt:lpstr>
      <vt:lpstr>… Kurzvorstellung</vt:lpstr>
      <vt:lpstr>Die Ist-Situation die generalistische Ausbildung</vt:lpstr>
      <vt:lpstr>Die Ist-Situation die generalistische Ausbildung</vt:lpstr>
      <vt:lpstr>Die Ist-Situation die generalistische Ausbildung</vt:lpstr>
      <vt:lpstr>Die Ist-Situation die generalistische Ausbildung</vt:lpstr>
      <vt:lpstr>Die Ist-Situation die generalistische Ausbildung</vt:lpstr>
      <vt:lpstr>Aktuelle Entwicklungen inkl. Bewerbersituation</vt:lpstr>
      <vt:lpstr>Erwartungen und zukünftige Kooperation  (ein Austausch) </vt:lpstr>
      <vt:lpstr>„Die Lösung ist immer einfach,  man muss sie nur finden.“        Alexander Solschenizyn (*1918), russ. Schriftsteller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Generalistische Ausbildung… Schwerpunkt Pflegefachkraftausbildung</dc:title>
  <dc:creator>k.bomheuer</dc:creator>
  <cp:lastModifiedBy>k.bomheuer</cp:lastModifiedBy>
  <cp:revision>9</cp:revision>
  <cp:lastPrinted>2021-02-28T16:29:40Z</cp:lastPrinted>
  <dcterms:created xsi:type="dcterms:W3CDTF">2024-02-08T12:53:08Z</dcterms:created>
  <dcterms:modified xsi:type="dcterms:W3CDTF">2024-02-12T08:59:33Z</dcterms:modified>
</cp:coreProperties>
</file>